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8288000" cy="10287000"/>
  <p:notesSz cx="6858000" cy="9144000"/>
  <p:embeddedFontLst>
    <p:embeddedFont>
      <p:font typeface="Aileron Bold" panose="020B0604020202020204" charset="0"/>
      <p:regular r:id="rId11"/>
    </p:embeddedFont>
    <p:embeddedFont>
      <p:font typeface="Aileron Ultra-Bold" panose="020B0604020202020204" charset="0"/>
      <p:regular r:id="rId12"/>
    </p:embeddedFont>
    <p:embeddedFont>
      <p:font typeface="Canva Sans" panose="020B0604020202020204" charset="0"/>
      <p:regular r:id="rId13"/>
    </p:embeddedFont>
    <p:embeddedFont>
      <p:font typeface="Canva Sans Bold" panose="020B0604020202020204" charset="0"/>
      <p:regular r:id="rId14"/>
    </p:embeddedFont>
    <p:embeddedFont>
      <p:font typeface="Canva Sans Medium" panose="020B0604020202020204" charset="0"/>
      <p:regular r:id="rId15"/>
    </p:embeddedFont>
    <p:embeddedFont>
      <p:font typeface="Open Sans Bold Italics" panose="020B0604020202020204" charset="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4" d="100"/>
          <a:sy n="44" d="100"/>
        </p:scale>
        <p:origin x="876" y="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18" Type="http://schemas.openxmlformats.org/officeDocument/2006/relationships/image" Target="../media/image17.svg"/><Relationship Id="rId26" Type="http://schemas.openxmlformats.org/officeDocument/2006/relationships/image" Target="../media/image25.sv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jpeg"/><Relationship Id="rId16" Type="http://schemas.openxmlformats.org/officeDocument/2006/relationships/image" Target="../media/image15.svg"/><Relationship Id="rId20" Type="http://schemas.openxmlformats.org/officeDocument/2006/relationships/image" Target="../media/image19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24" Type="http://schemas.openxmlformats.org/officeDocument/2006/relationships/image" Target="../media/image23.sv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10" Type="http://schemas.openxmlformats.org/officeDocument/2006/relationships/image" Target="../media/image9.svg"/><Relationship Id="rId19" Type="http://schemas.openxmlformats.org/officeDocument/2006/relationships/image" Target="../media/image18.png"/><Relationship Id="rId4" Type="http://schemas.openxmlformats.org/officeDocument/2006/relationships/image" Target="../media/image3.svg"/><Relationship Id="rId9" Type="http://schemas.openxmlformats.org/officeDocument/2006/relationships/image" Target="../media/image8.png"/><Relationship Id="rId14" Type="http://schemas.openxmlformats.org/officeDocument/2006/relationships/image" Target="../media/image13.svg"/><Relationship Id="rId22" Type="http://schemas.openxmlformats.org/officeDocument/2006/relationships/image" Target="../media/image21.svg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6.png"/><Relationship Id="rId18" Type="http://schemas.openxmlformats.org/officeDocument/2006/relationships/image" Target="../media/image41.svg"/><Relationship Id="rId26" Type="http://schemas.openxmlformats.org/officeDocument/2006/relationships/image" Target="../media/image49.svg"/><Relationship Id="rId39" Type="http://schemas.openxmlformats.org/officeDocument/2006/relationships/image" Target="../media/image62.png"/><Relationship Id="rId21" Type="http://schemas.openxmlformats.org/officeDocument/2006/relationships/image" Target="../media/image44.png"/><Relationship Id="rId34" Type="http://schemas.openxmlformats.org/officeDocument/2006/relationships/image" Target="../media/image57.svg"/><Relationship Id="rId42" Type="http://schemas.openxmlformats.org/officeDocument/2006/relationships/image" Target="../media/image17.svg"/><Relationship Id="rId7" Type="http://schemas.openxmlformats.org/officeDocument/2006/relationships/image" Target="../media/image30.png"/><Relationship Id="rId2" Type="http://schemas.openxmlformats.org/officeDocument/2006/relationships/image" Target="../media/image1.jpeg"/><Relationship Id="rId16" Type="http://schemas.openxmlformats.org/officeDocument/2006/relationships/image" Target="../media/image39.svg"/><Relationship Id="rId20" Type="http://schemas.openxmlformats.org/officeDocument/2006/relationships/image" Target="../media/image43.svg"/><Relationship Id="rId29" Type="http://schemas.openxmlformats.org/officeDocument/2006/relationships/image" Target="../media/image52.png"/><Relationship Id="rId41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svg"/><Relationship Id="rId11" Type="http://schemas.openxmlformats.org/officeDocument/2006/relationships/image" Target="../media/image34.png"/><Relationship Id="rId24" Type="http://schemas.openxmlformats.org/officeDocument/2006/relationships/image" Target="../media/image47.svg"/><Relationship Id="rId32" Type="http://schemas.openxmlformats.org/officeDocument/2006/relationships/image" Target="../media/image55.svg"/><Relationship Id="rId37" Type="http://schemas.openxmlformats.org/officeDocument/2006/relationships/image" Target="../media/image60.png"/><Relationship Id="rId40" Type="http://schemas.openxmlformats.org/officeDocument/2006/relationships/image" Target="../media/image63.svg"/><Relationship Id="rId5" Type="http://schemas.openxmlformats.org/officeDocument/2006/relationships/image" Target="../media/image28.png"/><Relationship Id="rId15" Type="http://schemas.openxmlformats.org/officeDocument/2006/relationships/image" Target="../media/image38.png"/><Relationship Id="rId23" Type="http://schemas.openxmlformats.org/officeDocument/2006/relationships/image" Target="../media/image46.png"/><Relationship Id="rId28" Type="http://schemas.openxmlformats.org/officeDocument/2006/relationships/image" Target="../media/image51.svg"/><Relationship Id="rId36" Type="http://schemas.openxmlformats.org/officeDocument/2006/relationships/image" Target="../media/image59.svg"/><Relationship Id="rId10" Type="http://schemas.openxmlformats.org/officeDocument/2006/relationships/image" Target="../media/image33.svg"/><Relationship Id="rId19" Type="http://schemas.openxmlformats.org/officeDocument/2006/relationships/image" Target="../media/image42.png"/><Relationship Id="rId31" Type="http://schemas.openxmlformats.org/officeDocument/2006/relationships/image" Target="../media/image54.png"/><Relationship Id="rId44" Type="http://schemas.openxmlformats.org/officeDocument/2006/relationships/image" Target="../media/image65.svg"/><Relationship Id="rId4" Type="http://schemas.openxmlformats.org/officeDocument/2006/relationships/image" Target="../media/image27.svg"/><Relationship Id="rId9" Type="http://schemas.openxmlformats.org/officeDocument/2006/relationships/image" Target="../media/image32.png"/><Relationship Id="rId14" Type="http://schemas.openxmlformats.org/officeDocument/2006/relationships/image" Target="../media/image37.svg"/><Relationship Id="rId22" Type="http://schemas.openxmlformats.org/officeDocument/2006/relationships/image" Target="../media/image45.svg"/><Relationship Id="rId27" Type="http://schemas.openxmlformats.org/officeDocument/2006/relationships/image" Target="../media/image50.png"/><Relationship Id="rId30" Type="http://schemas.openxmlformats.org/officeDocument/2006/relationships/image" Target="../media/image53.svg"/><Relationship Id="rId35" Type="http://schemas.openxmlformats.org/officeDocument/2006/relationships/image" Target="../media/image58.png"/><Relationship Id="rId43" Type="http://schemas.openxmlformats.org/officeDocument/2006/relationships/image" Target="../media/image64.png"/><Relationship Id="rId8" Type="http://schemas.openxmlformats.org/officeDocument/2006/relationships/image" Target="../media/image31.svg"/><Relationship Id="rId3" Type="http://schemas.openxmlformats.org/officeDocument/2006/relationships/image" Target="../media/image26.png"/><Relationship Id="rId12" Type="http://schemas.openxmlformats.org/officeDocument/2006/relationships/image" Target="../media/image35.svg"/><Relationship Id="rId17" Type="http://schemas.openxmlformats.org/officeDocument/2006/relationships/image" Target="../media/image40.png"/><Relationship Id="rId25" Type="http://schemas.openxmlformats.org/officeDocument/2006/relationships/image" Target="../media/image48.png"/><Relationship Id="rId33" Type="http://schemas.openxmlformats.org/officeDocument/2006/relationships/image" Target="../media/image56.png"/><Relationship Id="rId38" Type="http://schemas.openxmlformats.org/officeDocument/2006/relationships/image" Target="../media/image61.sv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sv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sv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sv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sv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hyperlink" Target="https://public.tableau.com/views/Week3groupF/Dashboard1?:language=en-US&amp;:sid=&amp;:redirect=auth&amp;:display_count=n&amp;:origin=viz_share_link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svg"/><Relationship Id="rId5" Type="http://schemas.openxmlformats.org/officeDocument/2006/relationships/image" Target="../media/image77.png"/><Relationship Id="rId4" Type="http://schemas.openxmlformats.org/officeDocument/2006/relationships/image" Target="../media/image76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6667895" y="4581042"/>
            <a:ext cx="5089065" cy="4083592"/>
            <a:chOff x="0" y="0"/>
            <a:chExt cx="1088014" cy="87305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88014" cy="873050"/>
            </a:xfrm>
            <a:custGeom>
              <a:avLst/>
              <a:gdLst/>
              <a:ahLst/>
              <a:cxnLst/>
              <a:rect l="l" t="t" r="r" b="b"/>
              <a:pathLst>
                <a:path w="1088014" h="873050">
                  <a:moveTo>
                    <a:pt x="1088014" y="0"/>
                  </a:moveTo>
                  <a:lnTo>
                    <a:pt x="1088014" y="758750"/>
                  </a:lnTo>
                  <a:lnTo>
                    <a:pt x="544007" y="873050"/>
                  </a:lnTo>
                  <a:lnTo>
                    <a:pt x="0" y="758750"/>
                  </a:lnTo>
                  <a:lnTo>
                    <a:pt x="0" y="0"/>
                  </a:lnTo>
                  <a:lnTo>
                    <a:pt x="1088014" y="0"/>
                  </a:lnTo>
                  <a:close/>
                </a:path>
              </a:pathLst>
            </a:custGeom>
            <a:solidFill>
              <a:srgbClr val="F2F1D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1088014" cy="806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418468" y="4655243"/>
            <a:ext cx="5145846" cy="4138957"/>
            <a:chOff x="0" y="0"/>
            <a:chExt cx="991935" cy="79784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991935" cy="797843"/>
            </a:xfrm>
            <a:custGeom>
              <a:avLst/>
              <a:gdLst/>
              <a:ahLst/>
              <a:cxnLst/>
              <a:rect l="l" t="t" r="r" b="b"/>
              <a:pathLst>
                <a:path w="991935" h="797843">
                  <a:moveTo>
                    <a:pt x="991935" y="0"/>
                  </a:moveTo>
                  <a:lnTo>
                    <a:pt x="991935" y="683543"/>
                  </a:lnTo>
                  <a:lnTo>
                    <a:pt x="495967" y="797843"/>
                  </a:lnTo>
                  <a:lnTo>
                    <a:pt x="0" y="683543"/>
                  </a:lnTo>
                  <a:lnTo>
                    <a:pt x="0" y="0"/>
                  </a:lnTo>
                  <a:lnTo>
                    <a:pt x="991935" y="0"/>
                  </a:lnTo>
                  <a:close/>
                </a:path>
              </a:pathLst>
            </a:custGeom>
            <a:solidFill>
              <a:srgbClr val="F2F1D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123825"/>
              <a:ext cx="991935" cy="5597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000"/>
                </a:lnSpc>
              </a:pPr>
              <a:r>
                <a:rPr lang="en-US" sz="2000" b="1">
                  <a:solidFill>
                    <a:srgbClr val="3C4C59"/>
                  </a:solidFill>
                  <a:latin typeface="Canva Sans Medium"/>
                  <a:ea typeface="Canva Sans Medium"/>
                  <a:cs typeface="Canva Sans Medium"/>
                  <a:sym typeface="Canva Sans Medium"/>
                </a:rPr>
                <a:t>   </a:t>
              </a:r>
            </a:p>
            <a:p>
              <a:pPr algn="ctr">
                <a:lnSpc>
                  <a:spcPts val="4200"/>
                </a:lnSpc>
              </a:pPr>
              <a:endParaRPr lang="en-US" sz="2000" b="1">
                <a:solidFill>
                  <a:srgbClr val="3C4C59"/>
                </a:solidFill>
                <a:latin typeface="Canva Sans Medium"/>
                <a:ea typeface="Canva Sans Medium"/>
                <a:cs typeface="Canva Sans Medium"/>
                <a:sym typeface="Canva Sans Medium"/>
              </a:endParaRPr>
            </a:p>
            <a:p>
              <a:pPr algn="ctr">
                <a:lnSpc>
                  <a:spcPts val="4200"/>
                </a:lnSpc>
              </a:pPr>
              <a:r>
                <a:rPr lang="en-US" sz="3000" b="1">
                  <a:solidFill>
                    <a:srgbClr val="3C4C59"/>
                  </a:solidFill>
                  <a:latin typeface="Canva Sans Medium"/>
                  <a:ea typeface="Canva Sans Medium"/>
                  <a:cs typeface="Canva Sans Medium"/>
                  <a:sym typeface="Canva Sans Medium"/>
                </a:rPr>
                <a:t>Safaa Samy</a:t>
              </a:r>
            </a:p>
          </p:txBody>
        </p:sp>
      </p:grpSp>
      <p:sp>
        <p:nvSpPr>
          <p:cNvPr id="9" name="Freeform 9"/>
          <p:cNvSpPr/>
          <p:nvPr/>
        </p:nvSpPr>
        <p:spPr>
          <a:xfrm>
            <a:off x="1097128" y="2491850"/>
            <a:ext cx="3348739" cy="3348739"/>
          </a:xfrm>
          <a:custGeom>
            <a:avLst/>
            <a:gdLst/>
            <a:ahLst/>
            <a:cxnLst/>
            <a:rect l="l" t="t" r="r" b="b"/>
            <a:pathLst>
              <a:path w="3348739" h="3348739">
                <a:moveTo>
                  <a:pt x="0" y="0"/>
                </a:moveTo>
                <a:lnTo>
                  <a:pt x="3348739" y="0"/>
                </a:lnTo>
                <a:lnTo>
                  <a:pt x="3348739" y="3348739"/>
                </a:lnTo>
                <a:lnTo>
                  <a:pt x="0" y="334873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9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7382153" y="2355106"/>
            <a:ext cx="3348739" cy="3348739"/>
          </a:xfrm>
          <a:custGeom>
            <a:avLst/>
            <a:gdLst/>
            <a:ahLst/>
            <a:cxnLst/>
            <a:rect l="l" t="t" r="r" b="b"/>
            <a:pathLst>
              <a:path w="3348739" h="3348739">
                <a:moveTo>
                  <a:pt x="0" y="0"/>
                </a:moveTo>
                <a:lnTo>
                  <a:pt x="3348738" y="0"/>
                </a:lnTo>
                <a:lnTo>
                  <a:pt x="3348738" y="3348739"/>
                </a:lnTo>
                <a:lnTo>
                  <a:pt x="0" y="334873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9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1" name="Group 11"/>
          <p:cNvGrpSpPr/>
          <p:nvPr/>
        </p:nvGrpSpPr>
        <p:grpSpPr>
          <a:xfrm>
            <a:off x="1523790" y="2741463"/>
            <a:ext cx="2922077" cy="2962381"/>
            <a:chOff x="0" y="0"/>
            <a:chExt cx="3896102" cy="394984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896102" cy="3949842"/>
            </a:xfrm>
            <a:custGeom>
              <a:avLst/>
              <a:gdLst/>
              <a:ahLst/>
              <a:cxnLst/>
              <a:rect l="l" t="t" r="r" b="b"/>
              <a:pathLst>
                <a:path w="3896102" h="3949842">
                  <a:moveTo>
                    <a:pt x="0" y="0"/>
                  </a:moveTo>
                  <a:lnTo>
                    <a:pt x="3896102" y="0"/>
                  </a:lnTo>
                  <a:lnTo>
                    <a:pt x="3896102" y="3949842"/>
                  </a:lnTo>
                  <a:lnTo>
                    <a:pt x="0" y="39498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-25973" t="-25621" r="-26662" b="-24937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239619" y="242924"/>
              <a:ext cx="3416865" cy="3463994"/>
            </a:xfrm>
            <a:custGeom>
              <a:avLst/>
              <a:gdLst/>
              <a:ahLst/>
              <a:cxnLst/>
              <a:rect l="l" t="t" r="r" b="b"/>
              <a:pathLst>
                <a:path w="3416865" h="3463994">
                  <a:moveTo>
                    <a:pt x="0" y="0"/>
                  </a:moveTo>
                  <a:lnTo>
                    <a:pt x="3416865" y="0"/>
                  </a:lnTo>
                  <a:lnTo>
                    <a:pt x="3416865" y="3463994"/>
                  </a:lnTo>
                  <a:lnTo>
                    <a:pt x="0" y="34639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-25973" t="-25621" r="-26662" b="-24937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7896293" y="2764558"/>
            <a:ext cx="2730501" cy="2768163"/>
            <a:chOff x="0" y="0"/>
            <a:chExt cx="3640668" cy="3690884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3640668" cy="3690884"/>
            </a:xfrm>
            <a:custGeom>
              <a:avLst/>
              <a:gdLst/>
              <a:ahLst/>
              <a:cxnLst/>
              <a:rect l="l" t="t" r="r" b="b"/>
              <a:pathLst>
                <a:path w="3640668" h="3690884">
                  <a:moveTo>
                    <a:pt x="0" y="0"/>
                  </a:moveTo>
                  <a:lnTo>
                    <a:pt x="3640668" y="0"/>
                  </a:lnTo>
                  <a:lnTo>
                    <a:pt x="3640668" y="3690884"/>
                  </a:lnTo>
                  <a:lnTo>
                    <a:pt x="0" y="36908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-25973" t="-25621" r="-26662" b="-24937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223909" y="226998"/>
              <a:ext cx="3192849" cy="3236889"/>
            </a:xfrm>
            <a:custGeom>
              <a:avLst/>
              <a:gdLst/>
              <a:ahLst/>
              <a:cxnLst/>
              <a:rect l="l" t="t" r="r" b="b"/>
              <a:pathLst>
                <a:path w="3192849" h="3236889">
                  <a:moveTo>
                    <a:pt x="0" y="0"/>
                  </a:moveTo>
                  <a:lnTo>
                    <a:pt x="3192850" y="0"/>
                  </a:lnTo>
                  <a:lnTo>
                    <a:pt x="3192850" y="3236888"/>
                  </a:lnTo>
                  <a:lnTo>
                    <a:pt x="0" y="32368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-25973" t="-25621" r="-26662" b="-24937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2669583" y="4581042"/>
            <a:ext cx="4826404" cy="4083592"/>
            <a:chOff x="0" y="0"/>
            <a:chExt cx="961721" cy="813706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961721" cy="813706"/>
            </a:xfrm>
            <a:custGeom>
              <a:avLst/>
              <a:gdLst/>
              <a:ahLst/>
              <a:cxnLst/>
              <a:rect l="l" t="t" r="r" b="b"/>
              <a:pathLst>
                <a:path w="961721" h="813706">
                  <a:moveTo>
                    <a:pt x="961721" y="0"/>
                  </a:moveTo>
                  <a:lnTo>
                    <a:pt x="961721" y="699406"/>
                  </a:lnTo>
                  <a:lnTo>
                    <a:pt x="480860" y="813706"/>
                  </a:lnTo>
                  <a:lnTo>
                    <a:pt x="0" y="699406"/>
                  </a:lnTo>
                  <a:lnTo>
                    <a:pt x="0" y="0"/>
                  </a:lnTo>
                  <a:lnTo>
                    <a:pt x="961721" y="0"/>
                  </a:lnTo>
                  <a:close/>
                </a:path>
              </a:pathLst>
            </a:custGeom>
            <a:solidFill>
              <a:srgbClr val="F2F1D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47625"/>
              <a:ext cx="961721" cy="7470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  <a:p>
              <a:pPr algn="ctr">
                <a:lnSpc>
                  <a:spcPts val="2800"/>
                </a:lnSpc>
              </a:pPr>
              <a:endParaRPr/>
            </a:p>
            <a:p>
              <a:pPr algn="ctr">
                <a:lnSpc>
                  <a:spcPts val="2800"/>
                </a:lnSpc>
              </a:pPr>
              <a:endParaRPr/>
            </a:p>
            <a:p>
              <a:pPr algn="ctr">
                <a:lnSpc>
                  <a:spcPts val="3220"/>
                </a:lnSpc>
              </a:pPr>
              <a:endParaRPr/>
            </a:p>
            <a:p>
              <a:pPr algn="ctr">
                <a:lnSpc>
                  <a:spcPts val="3220"/>
                </a:lnSpc>
              </a:pPr>
              <a:r>
                <a:rPr lang="en-US" sz="2300" b="1">
                  <a:solidFill>
                    <a:srgbClr val="3C4C59"/>
                  </a:solidFill>
                  <a:latin typeface="Canva Sans Medium"/>
                  <a:ea typeface="Canva Sans Medium"/>
                  <a:cs typeface="Canva Sans Medium"/>
                  <a:sym typeface="Canva Sans Medium"/>
                </a:rPr>
                <a:t>    1-Hagar Gamal</a:t>
              </a:r>
            </a:p>
            <a:p>
              <a:pPr algn="ctr">
                <a:lnSpc>
                  <a:spcPts val="3220"/>
                </a:lnSpc>
              </a:pPr>
              <a:r>
                <a:rPr lang="en-US" sz="2300" b="1">
                  <a:solidFill>
                    <a:srgbClr val="3C4C59"/>
                  </a:solidFill>
                  <a:latin typeface="Canva Sans Medium"/>
                  <a:ea typeface="Canva Sans Medium"/>
                  <a:cs typeface="Canva Sans Medium"/>
                  <a:sym typeface="Canva Sans Medium"/>
                </a:rPr>
                <a:t>2-Farah Amr</a:t>
              </a:r>
            </a:p>
            <a:p>
              <a:pPr algn="ctr">
                <a:lnSpc>
                  <a:spcPts val="3220"/>
                </a:lnSpc>
              </a:pPr>
              <a:r>
                <a:rPr lang="en-US" sz="2300" b="1">
                  <a:solidFill>
                    <a:srgbClr val="3C4C59"/>
                  </a:solidFill>
                  <a:latin typeface="Canva Sans Medium"/>
                  <a:ea typeface="Canva Sans Medium"/>
                  <a:cs typeface="Canva Sans Medium"/>
                  <a:sym typeface="Canva Sans Medium"/>
                </a:rPr>
                <a:t>               3- Eman Mahomoud</a:t>
              </a:r>
            </a:p>
          </p:txBody>
        </p:sp>
      </p:grpSp>
      <p:sp>
        <p:nvSpPr>
          <p:cNvPr id="20" name="Freeform 20"/>
          <p:cNvSpPr/>
          <p:nvPr/>
        </p:nvSpPr>
        <p:spPr>
          <a:xfrm>
            <a:off x="13804836" y="2521737"/>
            <a:ext cx="3508190" cy="3508190"/>
          </a:xfrm>
          <a:custGeom>
            <a:avLst/>
            <a:gdLst/>
            <a:ahLst/>
            <a:cxnLst/>
            <a:rect l="l" t="t" r="r" b="b"/>
            <a:pathLst>
              <a:path w="3508190" h="3508190">
                <a:moveTo>
                  <a:pt x="0" y="0"/>
                </a:moveTo>
                <a:lnTo>
                  <a:pt x="3508189" y="0"/>
                </a:lnTo>
                <a:lnTo>
                  <a:pt x="3508189" y="3508190"/>
                </a:lnTo>
                <a:lnTo>
                  <a:pt x="0" y="350819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9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1" name="Group 21"/>
          <p:cNvGrpSpPr/>
          <p:nvPr/>
        </p:nvGrpSpPr>
        <p:grpSpPr>
          <a:xfrm>
            <a:off x="13907545" y="2764558"/>
            <a:ext cx="2683557" cy="2720571"/>
            <a:chOff x="0" y="0"/>
            <a:chExt cx="3578075" cy="3627428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3578075" cy="3627428"/>
            </a:xfrm>
            <a:custGeom>
              <a:avLst/>
              <a:gdLst/>
              <a:ahLst/>
              <a:cxnLst/>
              <a:rect l="l" t="t" r="r" b="b"/>
              <a:pathLst>
                <a:path w="3578075" h="3627428">
                  <a:moveTo>
                    <a:pt x="0" y="0"/>
                  </a:moveTo>
                  <a:lnTo>
                    <a:pt x="3578075" y="0"/>
                  </a:lnTo>
                  <a:lnTo>
                    <a:pt x="3578075" y="3627428"/>
                  </a:lnTo>
                  <a:lnTo>
                    <a:pt x="0" y="36274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-25973" t="-25621" r="-26662" b="-24937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220060" y="223095"/>
              <a:ext cx="3137956" cy="3181238"/>
            </a:xfrm>
            <a:custGeom>
              <a:avLst/>
              <a:gdLst/>
              <a:ahLst/>
              <a:cxnLst/>
              <a:rect l="l" t="t" r="r" b="b"/>
              <a:pathLst>
                <a:path w="3137956" h="3181238">
                  <a:moveTo>
                    <a:pt x="0" y="0"/>
                  </a:moveTo>
                  <a:lnTo>
                    <a:pt x="3137956" y="0"/>
                  </a:lnTo>
                  <a:lnTo>
                    <a:pt x="3137956" y="3181238"/>
                  </a:lnTo>
                  <a:lnTo>
                    <a:pt x="0" y="31812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-25973" t="-25621" r="-26662" b="-24937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4" name="Freeform 24"/>
          <p:cNvSpPr/>
          <p:nvPr/>
        </p:nvSpPr>
        <p:spPr>
          <a:xfrm rot="-1158140">
            <a:off x="-232872" y="-546176"/>
            <a:ext cx="861593" cy="1092353"/>
          </a:xfrm>
          <a:custGeom>
            <a:avLst/>
            <a:gdLst/>
            <a:ahLst/>
            <a:cxnLst/>
            <a:rect l="l" t="t" r="r" b="b"/>
            <a:pathLst>
              <a:path w="861593" h="1092353">
                <a:moveTo>
                  <a:pt x="0" y="0"/>
                </a:moveTo>
                <a:lnTo>
                  <a:pt x="861593" y="0"/>
                </a:lnTo>
                <a:lnTo>
                  <a:pt x="861593" y="1092352"/>
                </a:lnTo>
                <a:lnTo>
                  <a:pt x="0" y="109235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5" name="Freeform 25"/>
          <p:cNvSpPr/>
          <p:nvPr/>
        </p:nvSpPr>
        <p:spPr>
          <a:xfrm rot="-2132697">
            <a:off x="17857203" y="9740824"/>
            <a:ext cx="861593" cy="1092353"/>
          </a:xfrm>
          <a:custGeom>
            <a:avLst/>
            <a:gdLst/>
            <a:ahLst/>
            <a:cxnLst/>
            <a:rect l="l" t="t" r="r" b="b"/>
            <a:pathLst>
              <a:path w="861593" h="1092353">
                <a:moveTo>
                  <a:pt x="0" y="0"/>
                </a:moveTo>
                <a:lnTo>
                  <a:pt x="861594" y="0"/>
                </a:lnTo>
                <a:lnTo>
                  <a:pt x="861594" y="1092352"/>
                </a:lnTo>
                <a:lnTo>
                  <a:pt x="0" y="109235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6" name="Freeform 26"/>
          <p:cNvSpPr/>
          <p:nvPr/>
        </p:nvSpPr>
        <p:spPr>
          <a:xfrm>
            <a:off x="-389196" y="9592158"/>
            <a:ext cx="1128174" cy="1023818"/>
          </a:xfrm>
          <a:custGeom>
            <a:avLst/>
            <a:gdLst/>
            <a:ahLst/>
            <a:cxnLst/>
            <a:rect l="l" t="t" r="r" b="b"/>
            <a:pathLst>
              <a:path w="1128174" h="1023818">
                <a:moveTo>
                  <a:pt x="0" y="0"/>
                </a:moveTo>
                <a:lnTo>
                  <a:pt x="1128174" y="0"/>
                </a:lnTo>
                <a:lnTo>
                  <a:pt x="1128174" y="1023818"/>
                </a:lnTo>
                <a:lnTo>
                  <a:pt x="0" y="1023818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7" name="Freeform 27"/>
          <p:cNvSpPr/>
          <p:nvPr/>
        </p:nvSpPr>
        <p:spPr>
          <a:xfrm>
            <a:off x="17495987" y="-365942"/>
            <a:ext cx="1128174" cy="1023818"/>
          </a:xfrm>
          <a:custGeom>
            <a:avLst/>
            <a:gdLst/>
            <a:ahLst/>
            <a:cxnLst/>
            <a:rect l="l" t="t" r="r" b="b"/>
            <a:pathLst>
              <a:path w="1128174" h="1023818">
                <a:moveTo>
                  <a:pt x="0" y="0"/>
                </a:moveTo>
                <a:lnTo>
                  <a:pt x="1128173" y="0"/>
                </a:lnTo>
                <a:lnTo>
                  <a:pt x="1128173" y="1023817"/>
                </a:lnTo>
                <a:lnTo>
                  <a:pt x="0" y="1023817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8" name="Freeform 28"/>
          <p:cNvSpPr/>
          <p:nvPr/>
        </p:nvSpPr>
        <p:spPr>
          <a:xfrm>
            <a:off x="17363517" y="267899"/>
            <a:ext cx="610232" cy="369953"/>
          </a:xfrm>
          <a:custGeom>
            <a:avLst/>
            <a:gdLst/>
            <a:ahLst/>
            <a:cxnLst/>
            <a:rect l="l" t="t" r="r" b="b"/>
            <a:pathLst>
              <a:path w="610232" h="369953">
                <a:moveTo>
                  <a:pt x="0" y="0"/>
                </a:moveTo>
                <a:lnTo>
                  <a:pt x="610232" y="0"/>
                </a:lnTo>
                <a:lnTo>
                  <a:pt x="610232" y="369953"/>
                </a:lnTo>
                <a:lnTo>
                  <a:pt x="0" y="369953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9" name="Freeform 29"/>
          <p:cNvSpPr/>
          <p:nvPr/>
        </p:nvSpPr>
        <p:spPr>
          <a:xfrm>
            <a:off x="418468" y="9617213"/>
            <a:ext cx="610232" cy="369953"/>
          </a:xfrm>
          <a:custGeom>
            <a:avLst/>
            <a:gdLst/>
            <a:ahLst/>
            <a:cxnLst/>
            <a:rect l="l" t="t" r="r" b="b"/>
            <a:pathLst>
              <a:path w="610232" h="369953">
                <a:moveTo>
                  <a:pt x="0" y="0"/>
                </a:moveTo>
                <a:lnTo>
                  <a:pt x="610232" y="0"/>
                </a:lnTo>
                <a:lnTo>
                  <a:pt x="610232" y="369953"/>
                </a:lnTo>
                <a:lnTo>
                  <a:pt x="0" y="369953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0" name="Freeform 30"/>
          <p:cNvSpPr/>
          <p:nvPr/>
        </p:nvSpPr>
        <p:spPr>
          <a:xfrm>
            <a:off x="16022730" y="1502544"/>
            <a:ext cx="1136742" cy="1122533"/>
          </a:xfrm>
          <a:custGeom>
            <a:avLst/>
            <a:gdLst/>
            <a:ahLst/>
            <a:cxnLst/>
            <a:rect l="l" t="t" r="r" b="b"/>
            <a:pathLst>
              <a:path w="1136742" h="1122533">
                <a:moveTo>
                  <a:pt x="0" y="0"/>
                </a:moveTo>
                <a:lnTo>
                  <a:pt x="1136742" y="0"/>
                </a:lnTo>
                <a:lnTo>
                  <a:pt x="1136742" y="1122533"/>
                </a:lnTo>
                <a:lnTo>
                  <a:pt x="0" y="1122533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1" name="Freeform 31"/>
          <p:cNvSpPr/>
          <p:nvPr/>
        </p:nvSpPr>
        <p:spPr>
          <a:xfrm>
            <a:off x="8716316" y="3621773"/>
            <a:ext cx="1090454" cy="1063095"/>
          </a:xfrm>
          <a:custGeom>
            <a:avLst/>
            <a:gdLst/>
            <a:ahLst/>
            <a:cxnLst/>
            <a:rect l="l" t="t" r="r" b="b"/>
            <a:pathLst>
              <a:path w="1090454" h="1063095">
                <a:moveTo>
                  <a:pt x="0" y="0"/>
                </a:moveTo>
                <a:lnTo>
                  <a:pt x="1090454" y="0"/>
                </a:lnTo>
                <a:lnTo>
                  <a:pt x="1090454" y="1063095"/>
                </a:lnTo>
                <a:lnTo>
                  <a:pt x="0" y="1063095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-1579" t="-2076" r="-1362" b="-3514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32" name="Freeform 32"/>
          <p:cNvSpPr/>
          <p:nvPr/>
        </p:nvSpPr>
        <p:spPr>
          <a:xfrm>
            <a:off x="14756043" y="3621773"/>
            <a:ext cx="1083365" cy="1088892"/>
          </a:xfrm>
          <a:custGeom>
            <a:avLst/>
            <a:gdLst/>
            <a:ahLst/>
            <a:cxnLst/>
            <a:rect l="l" t="t" r="r" b="b"/>
            <a:pathLst>
              <a:path w="1083365" h="1088892">
                <a:moveTo>
                  <a:pt x="0" y="0"/>
                </a:moveTo>
                <a:lnTo>
                  <a:pt x="1083365" y="0"/>
                </a:lnTo>
                <a:lnTo>
                  <a:pt x="1083365" y="1088892"/>
                </a:lnTo>
                <a:lnTo>
                  <a:pt x="0" y="1088892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 l="-1742" t="-1421" r="-1872" b="-1668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33" name="Freeform 33"/>
          <p:cNvSpPr/>
          <p:nvPr/>
        </p:nvSpPr>
        <p:spPr>
          <a:xfrm>
            <a:off x="2236446" y="3453740"/>
            <a:ext cx="1509891" cy="1424959"/>
          </a:xfrm>
          <a:custGeom>
            <a:avLst/>
            <a:gdLst/>
            <a:ahLst/>
            <a:cxnLst/>
            <a:rect l="l" t="t" r="r" b="b"/>
            <a:pathLst>
              <a:path w="1509891" h="1424959">
                <a:moveTo>
                  <a:pt x="0" y="0"/>
                </a:moveTo>
                <a:lnTo>
                  <a:pt x="1509890" y="0"/>
                </a:lnTo>
                <a:lnTo>
                  <a:pt x="1509890" y="1424959"/>
                </a:lnTo>
                <a:lnTo>
                  <a:pt x="0" y="1424959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4" name="TextBox 34"/>
          <p:cNvSpPr txBox="1"/>
          <p:nvPr/>
        </p:nvSpPr>
        <p:spPr>
          <a:xfrm>
            <a:off x="4749271" y="1114425"/>
            <a:ext cx="8789458" cy="6370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44"/>
              </a:lnSpc>
            </a:pPr>
            <a:r>
              <a:rPr lang="en-US" sz="4800" b="1" spc="153">
                <a:solidFill>
                  <a:srgbClr val="3C4C5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DEPI-PROJECT-WEEK 1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183535" y="5706394"/>
            <a:ext cx="3175925" cy="5803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b="1">
                <a:solidFill>
                  <a:srgbClr val="3C4C5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Group leader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7850624" y="5555198"/>
            <a:ext cx="2586752" cy="5638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19"/>
              </a:lnSpc>
            </a:pPr>
            <a:r>
              <a:rPr lang="en-US" sz="3299" b="1">
                <a:solidFill>
                  <a:srgbClr val="3C4C5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SQL part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7896293" y="6345774"/>
            <a:ext cx="2586752" cy="7893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9"/>
              </a:lnSpc>
            </a:pPr>
            <a:r>
              <a:rPr lang="en-US" sz="2299" b="1" dirty="0">
                <a:solidFill>
                  <a:srgbClr val="63696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1- Safaa Samy</a:t>
            </a:r>
          </a:p>
          <a:p>
            <a:pPr marL="0" lvl="0" indent="0" algn="ctr">
              <a:lnSpc>
                <a:spcPts val="3219"/>
              </a:lnSpc>
              <a:spcBef>
                <a:spcPct val="0"/>
              </a:spcBef>
            </a:pPr>
            <a:r>
              <a:rPr lang="en-US" sz="2299" b="1" dirty="0">
                <a:solidFill>
                  <a:srgbClr val="63696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2- Basant Wael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4004349" y="5637170"/>
            <a:ext cx="2586752" cy="5638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19"/>
              </a:lnSpc>
            </a:pPr>
            <a:r>
              <a:rPr lang="en-US" sz="3299" b="1">
                <a:solidFill>
                  <a:srgbClr val="3C4C5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python part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flipH="1">
            <a:off x="5277995" y="779481"/>
            <a:ext cx="1979897" cy="1685387"/>
          </a:xfrm>
          <a:custGeom>
            <a:avLst/>
            <a:gdLst/>
            <a:ahLst/>
            <a:cxnLst/>
            <a:rect l="l" t="t" r="r" b="b"/>
            <a:pathLst>
              <a:path w="1979897" h="1685387">
                <a:moveTo>
                  <a:pt x="1979897" y="0"/>
                </a:moveTo>
                <a:lnTo>
                  <a:pt x="0" y="0"/>
                </a:lnTo>
                <a:lnTo>
                  <a:pt x="0" y="1685387"/>
                </a:lnTo>
                <a:lnTo>
                  <a:pt x="1979897" y="1685387"/>
                </a:lnTo>
                <a:lnTo>
                  <a:pt x="1979897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1804519" y="3018693"/>
            <a:ext cx="1979897" cy="1685387"/>
          </a:xfrm>
          <a:custGeom>
            <a:avLst/>
            <a:gdLst/>
            <a:ahLst/>
            <a:cxnLst/>
            <a:rect l="l" t="t" r="r" b="b"/>
            <a:pathLst>
              <a:path w="1979897" h="1685387">
                <a:moveTo>
                  <a:pt x="0" y="0"/>
                </a:moveTo>
                <a:lnTo>
                  <a:pt x="1979897" y="0"/>
                </a:lnTo>
                <a:lnTo>
                  <a:pt x="1979897" y="1685387"/>
                </a:lnTo>
                <a:lnTo>
                  <a:pt x="0" y="168538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flipH="1">
            <a:off x="4545174" y="2955290"/>
            <a:ext cx="1979897" cy="1685387"/>
          </a:xfrm>
          <a:custGeom>
            <a:avLst/>
            <a:gdLst/>
            <a:ahLst/>
            <a:cxnLst/>
            <a:rect l="l" t="t" r="r" b="b"/>
            <a:pathLst>
              <a:path w="1979897" h="1685387">
                <a:moveTo>
                  <a:pt x="1979896" y="0"/>
                </a:moveTo>
                <a:lnTo>
                  <a:pt x="0" y="0"/>
                </a:lnTo>
                <a:lnTo>
                  <a:pt x="0" y="1685387"/>
                </a:lnTo>
                <a:lnTo>
                  <a:pt x="1979896" y="1685387"/>
                </a:lnTo>
                <a:lnTo>
                  <a:pt x="1979896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7353974" y="4303680"/>
            <a:ext cx="4107646" cy="3619863"/>
          </a:xfrm>
          <a:custGeom>
            <a:avLst/>
            <a:gdLst/>
            <a:ahLst/>
            <a:cxnLst/>
            <a:rect l="l" t="t" r="r" b="b"/>
            <a:pathLst>
              <a:path w="4107646" h="3619863">
                <a:moveTo>
                  <a:pt x="0" y="0"/>
                </a:moveTo>
                <a:lnTo>
                  <a:pt x="4107645" y="0"/>
                </a:lnTo>
                <a:lnTo>
                  <a:pt x="4107645" y="3619863"/>
                </a:lnTo>
                <a:lnTo>
                  <a:pt x="0" y="361986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1621777" y="5201635"/>
            <a:ext cx="1979897" cy="1685387"/>
          </a:xfrm>
          <a:custGeom>
            <a:avLst/>
            <a:gdLst/>
            <a:ahLst/>
            <a:cxnLst/>
            <a:rect l="l" t="t" r="r" b="b"/>
            <a:pathLst>
              <a:path w="1979897" h="1685387">
                <a:moveTo>
                  <a:pt x="0" y="0"/>
                </a:moveTo>
                <a:lnTo>
                  <a:pt x="1979896" y="0"/>
                </a:lnTo>
                <a:lnTo>
                  <a:pt x="1979896" y="1685387"/>
                </a:lnTo>
                <a:lnTo>
                  <a:pt x="0" y="168538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flipH="1">
            <a:off x="4545174" y="7409678"/>
            <a:ext cx="1979897" cy="1685387"/>
          </a:xfrm>
          <a:custGeom>
            <a:avLst/>
            <a:gdLst/>
            <a:ahLst/>
            <a:cxnLst/>
            <a:rect l="l" t="t" r="r" b="b"/>
            <a:pathLst>
              <a:path w="1979897" h="1685387">
                <a:moveTo>
                  <a:pt x="1979896" y="0"/>
                </a:moveTo>
                <a:lnTo>
                  <a:pt x="0" y="0"/>
                </a:lnTo>
                <a:lnTo>
                  <a:pt x="0" y="1685387"/>
                </a:lnTo>
                <a:lnTo>
                  <a:pt x="1979896" y="1685387"/>
                </a:lnTo>
                <a:lnTo>
                  <a:pt x="1979896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1530120" y="7325373"/>
            <a:ext cx="1979897" cy="1685387"/>
          </a:xfrm>
          <a:custGeom>
            <a:avLst/>
            <a:gdLst/>
            <a:ahLst/>
            <a:cxnLst/>
            <a:rect l="l" t="t" r="r" b="b"/>
            <a:pathLst>
              <a:path w="1979897" h="1685387">
                <a:moveTo>
                  <a:pt x="0" y="0"/>
                </a:moveTo>
                <a:lnTo>
                  <a:pt x="1979897" y="0"/>
                </a:lnTo>
                <a:lnTo>
                  <a:pt x="1979897" y="1685387"/>
                </a:lnTo>
                <a:lnTo>
                  <a:pt x="0" y="168538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 flipH="1">
            <a:off x="4402573" y="5374989"/>
            <a:ext cx="1979897" cy="1685387"/>
          </a:xfrm>
          <a:custGeom>
            <a:avLst/>
            <a:gdLst/>
            <a:ahLst/>
            <a:cxnLst/>
            <a:rect l="l" t="t" r="r" b="b"/>
            <a:pathLst>
              <a:path w="1979897" h="1685387">
                <a:moveTo>
                  <a:pt x="1979896" y="0"/>
                </a:moveTo>
                <a:lnTo>
                  <a:pt x="0" y="0"/>
                </a:lnTo>
                <a:lnTo>
                  <a:pt x="0" y="1685388"/>
                </a:lnTo>
                <a:lnTo>
                  <a:pt x="1979896" y="1685388"/>
                </a:lnTo>
                <a:lnTo>
                  <a:pt x="1979896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11349345" y="788665"/>
            <a:ext cx="1979897" cy="1685387"/>
          </a:xfrm>
          <a:custGeom>
            <a:avLst/>
            <a:gdLst/>
            <a:ahLst/>
            <a:cxnLst/>
            <a:rect l="l" t="t" r="r" b="b"/>
            <a:pathLst>
              <a:path w="1979897" h="1685387">
                <a:moveTo>
                  <a:pt x="0" y="0"/>
                </a:moveTo>
                <a:lnTo>
                  <a:pt x="1979897" y="0"/>
                </a:lnTo>
                <a:lnTo>
                  <a:pt x="1979897" y="1685387"/>
                </a:lnTo>
                <a:lnTo>
                  <a:pt x="0" y="1685387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5378717" y="3386560"/>
            <a:ext cx="669506" cy="668111"/>
          </a:xfrm>
          <a:custGeom>
            <a:avLst/>
            <a:gdLst/>
            <a:ahLst/>
            <a:cxnLst/>
            <a:rect l="l" t="t" r="r" b="b"/>
            <a:pathLst>
              <a:path w="669506" h="668111">
                <a:moveTo>
                  <a:pt x="0" y="0"/>
                </a:moveTo>
                <a:lnTo>
                  <a:pt x="669505" y="0"/>
                </a:lnTo>
                <a:lnTo>
                  <a:pt x="669505" y="668111"/>
                </a:lnTo>
                <a:lnTo>
                  <a:pt x="0" y="668111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12157877" y="5719425"/>
            <a:ext cx="492229" cy="649807"/>
          </a:xfrm>
          <a:custGeom>
            <a:avLst/>
            <a:gdLst/>
            <a:ahLst/>
            <a:cxnLst/>
            <a:rect l="l" t="t" r="r" b="b"/>
            <a:pathLst>
              <a:path w="492229" h="649807">
                <a:moveTo>
                  <a:pt x="0" y="0"/>
                </a:moveTo>
                <a:lnTo>
                  <a:pt x="492228" y="0"/>
                </a:lnTo>
                <a:lnTo>
                  <a:pt x="492228" y="649807"/>
                </a:lnTo>
                <a:lnTo>
                  <a:pt x="0" y="649807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>
            <a:off x="12152434" y="7860537"/>
            <a:ext cx="717825" cy="717825"/>
          </a:xfrm>
          <a:custGeom>
            <a:avLst/>
            <a:gdLst/>
            <a:ahLst/>
            <a:cxnLst/>
            <a:rect l="l" t="t" r="r" b="b"/>
            <a:pathLst>
              <a:path w="717825" h="717825">
                <a:moveTo>
                  <a:pt x="0" y="0"/>
                </a:moveTo>
                <a:lnTo>
                  <a:pt x="717825" y="0"/>
                </a:lnTo>
                <a:lnTo>
                  <a:pt x="717825" y="717825"/>
                </a:lnTo>
                <a:lnTo>
                  <a:pt x="0" y="717825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>
            <a:off x="11200765" y="8510007"/>
            <a:ext cx="658709" cy="658709"/>
          </a:xfrm>
          <a:custGeom>
            <a:avLst/>
            <a:gdLst/>
            <a:ahLst/>
            <a:cxnLst/>
            <a:rect l="l" t="t" r="r" b="b"/>
            <a:pathLst>
              <a:path w="658709" h="658709">
                <a:moveTo>
                  <a:pt x="0" y="0"/>
                </a:moveTo>
                <a:lnTo>
                  <a:pt x="658710" y="0"/>
                </a:lnTo>
                <a:lnTo>
                  <a:pt x="658710" y="658710"/>
                </a:lnTo>
                <a:lnTo>
                  <a:pt x="0" y="658710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>
            <a:off x="6028782" y="1333920"/>
            <a:ext cx="707374" cy="576510"/>
          </a:xfrm>
          <a:custGeom>
            <a:avLst/>
            <a:gdLst/>
            <a:ahLst/>
            <a:cxnLst/>
            <a:rect l="l" t="t" r="r" b="b"/>
            <a:pathLst>
              <a:path w="707374" h="576510">
                <a:moveTo>
                  <a:pt x="0" y="0"/>
                </a:moveTo>
                <a:lnTo>
                  <a:pt x="707374" y="0"/>
                </a:lnTo>
                <a:lnTo>
                  <a:pt x="707374" y="576509"/>
                </a:lnTo>
                <a:lnTo>
                  <a:pt x="0" y="576509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17"/>
          <p:cNvSpPr/>
          <p:nvPr/>
        </p:nvSpPr>
        <p:spPr>
          <a:xfrm>
            <a:off x="5535122" y="7865525"/>
            <a:ext cx="631371" cy="631371"/>
          </a:xfrm>
          <a:custGeom>
            <a:avLst/>
            <a:gdLst/>
            <a:ahLst/>
            <a:cxnLst/>
            <a:rect l="l" t="t" r="r" b="b"/>
            <a:pathLst>
              <a:path w="631371" h="631371">
                <a:moveTo>
                  <a:pt x="0" y="0"/>
                </a:moveTo>
                <a:lnTo>
                  <a:pt x="631371" y="0"/>
                </a:lnTo>
                <a:lnTo>
                  <a:pt x="631371" y="631370"/>
                </a:lnTo>
                <a:lnTo>
                  <a:pt x="0" y="631370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8"/>
          <p:cNvSpPr/>
          <p:nvPr/>
        </p:nvSpPr>
        <p:spPr>
          <a:xfrm>
            <a:off x="6525070" y="8517161"/>
            <a:ext cx="631617" cy="631617"/>
          </a:xfrm>
          <a:custGeom>
            <a:avLst/>
            <a:gdLst/>
            <a:ahLst/>
            <a:cxnLst/>
            <a:rect l="l" t="t" r="r" b="b"/>
            <a:pathLst>
              <a:path w="631617" h="631617">
                <a:moveTo>
                  <a:pt x="0" y="0"/>
                </a:moveTo>
                <a:lnTo>
                  <a:pt x="631618" y="0"/>
                </a:lnTo>
                <a:lnTo>
                  <a:pt x="631618" y="631617"/>
                </a:lnTo>
                <a:lnTo>
                  <a:pt x="0" y="631617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Freeform 19"/>
          <p:cNvSpPr/>
          <p:nvPr/>
        </p:nvSpPr>
        <p:spPr>
          <a:xfrm>
            <a:off x="12332966" y="3386560"/>
            <a:ext cx="762816" cy="762816"/>
          </a:xfrm>
          <a:custGeom>
            <a:avLst/>
            <a:gdLst/>
            <a:ahLst/>
            <a:cxnLst/>
            <a:rect l="l" t="t" r="r" b="b"/>
            <a:pathLst>
              <a:path w="762816" h="762816">
                <a:moveTo>
                  <a:pt x="0" y="0"/>
                </a:moveTo>
                <a:lnTo>
                  <a:pt x="762815" y="0"/>
                </a:lnTo>
                <a:lnTo>
                  <a:pt x="762815" y="762816"/>
                </a:lnTo>
                <a:lnTo>
                  <a:pt x="0" y="762816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20"/>
          <p:cNvSpPr/>
          <p:nvPr/>
        </p:nvSpPr>
        <p:spPr>
          <a:xfrm>
            <a:off x="5277995" y="5743850"/>
            <a:ext cx="600957" cy="600957"/>
          </a:xfrm>
          <a:custGeom>
            <a:avLst/>
            <a:gdLst/>
            <a:ahLst/>
            <a:cxnLst/>
            <a:rect l="l" t="t" r="r" b="b"/>
            <a:pathLst>
              <a:path w="600957" h="600957">
                <a:moveTo>
                  <a:pt x="0" y="0"/>
                </a:moveTo>
                <a:lnTo>
                  <a:pt x="600957" y="0"/>
                </a:lnTo>
                <a:lnTo>
                  <a:pt x="600957" y="600957"/>
                </a:lnTo>
                <a:lnTo>
                  <a:pt x="0" y="600957"/>
                </a:lnTo>
                <a:lnTo>
                  <a:pt x="0" y="0"/>
                </a:lnTo>
                <a:close/>
              </a:path>
            </a:pathLst>
          </a:custGeom>
          <a:blipFill>
            <a:blip r:embed="rId31">
              <a:extLs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Freeform 21"/>
          <p:cNvSpPr/>
          <p:nvPr/>
        </p:nvSpPr>
        <p:spPr>
          <a:xfrm>
            <a:off x="7290613" y="4765357"/>
            <a:ext cx="3848668" cy="3329098"/>
          </a:xfrm>
          <a:custGeom>
            <a:avLst/>
            <a:gdLst/>
            <a:ahLst/>
            <a:cxnLst/>
            <a:rect l="l" t="t" r="r" b="b"/>
            <a:pathLst>
              <a:path w="3848668" h="3329098">
                <a:moveTo>
                  <a:pt x="0" y="0"/>
                </a:moveTo>
                <a:lnTo>
                  <a:pt x="3848668" y="0"/>
                </a:lnTo>
                <a:lnTo>
                  <a:pt x="3848668" y="3329098"/>
                </a:lnTo>
                <a:lnTo>
                  <a:pt x="0" y="3329098"/>
                </a:lnTo>
                <a:lnTo>
                  <a:pt x="0" y="0"/>
                </a:lnTo>
                <a:close/>
              </a:path>
            </a:pathLst>
          </a:custGeom>
          <a:blipFill>
            <a:blip r:embed="rId33">
              <a:extLs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Freeform 22"/>
          <p:cNvSpPr/>
          <p:nvPr/>
        </p:nvSpPr>
        <p:spPr>
          <a:xfrm>
            <a:off x="-271492" y="9551042"/>
            <a:ext cx="1374818" cy="1000180"/>
          </a:xfrm>
          <a:custGeom>
            <a:avLst/>
            <a:gdLst/>
            <a:ahLst/>
            <a:cxnLst/>
            <a:rect l="l" t="t" r="r" b="b"/>
            <a:pathLst>
              <a:path w="1374818" h="1000180">
                <a:moveTo>
                  <a:pt x="0" y="0"/>
                </a:moveTo>
                <a:lnTo>
                  <a:pt x="1374818" y="0"/>
                </a:lnTo>
                <a:lnTo>
                  <a:pt x="1374818" y="1000180"/>
                </a:lnTo>
                <a:lnTo>
                  <a:pt x="0" y="1000180"/>
                </a:lnTo>
                <a:lnTo>
                  <a:pt x="0" y="0"/>
                </a:lnTo>
                <a:close/>
              </a:path>
            </a:pathLst>
          </a:custGeom>
          <a:blipFill>
            <a:blip r:embed="rId35">
              <a:extLst>
                <a:ext uri="{96DAC541-7B7A-43D3-8B79-37D633B846F1}">
                  <asvg:svgBlip xmlns:asvg="http://schemas.microsoft.com/office/drawing/2016/SVG/main" r:embed="rId3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Freeform 23"/>
          <p:cNvSpPr/>
          <p:nvPr/>
        </p:nvSpPr>
        <p:spPr>
          <a:xfrm rot="-6959729">
            <a:off x="17606998" y="-451906"/>
            <a:ext cx="1283418" cy="1743183"/>
          </a:xfrm>
          <a:custGeom>
            <a:avLst/>
            <a:gdLst/>
            <a:ahLst/>
            <a:cxnLst/>
            <a:rect l="l" t="t" r="r" b="b"/>
            <a:pathLst>
              <a:path w="1283418" h="1743183">
                <a:moveTo>
                  <a:pt x="0" y="0"/>
                </a:moveTo>
                <a:lnTo>
                  <a:pt x="1283419" y="0"/>
                </a:lnTo>
                <a:lnTo>
                  <a:pt x="1283419" y="1743183"/>
                </a:lnTo>
                <a:lnTo>
                  <a:pt x="0" y="1743183"/>
                </a:lnTo>
                <a:lnTo>
                  <a:pt x="0" y="0"/>
                </a:lnTo>
                <a:close/>
              </a:path>
            </a:pathLst>
          </a:custGeom>
          <a:blipFill>
            <a:blip r:embed="rId37">
              <a:extLst>
                <a:ext uri="{96DAC541-7B7A-43D3-8B79-37D633B846F1}">
                  <asvg:svgBlip xmlns:asvg="http://schemas.microsoft.com/office/drawing/2016/SVG/main" r:embed="rId3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Freeform 24"/>
          <p:cNvSpPr/>
          <p:nvPr/>
        </p:nvSpPr>
        <p:spPr>
          <a:xfrm>
            <a:off x="-372621" y="-539120"/>
            <a:ext cx="1283418" cy="1743183"/>
          </a:xfrm>
          <a:custGeom>
            <a:avLst/>
            <a:gdLst/>
            <a:ahLst/>
            <a:cxnLst/>
            <a:rect l="l" t="t" r="r" b="b"/>
            <a:pathLst>
              <a:path w="1283418" h="1743183">
                <a:moveTo>
                  <a:pt x="0" y="0"/>
                </a:moveTo>
                <a:lnTo>
                  <a:pt x="1283418" y="0"/>
                </a:lnTo>
                <a:lnTo>
                  <a:pt x="1283418" y="1743183"/>
                </a:lnTo>
                <a:lnTo>
                  <a:pt x="0" y="1743183"/>
                </a:lnTo>
                <a:lnTo>
                  <a:pt x="0" y="0"/>
                </a:lnTo>
                <a:close/>
              </a:path>
            </a:pathLst>
          </a:custGeom>
          <a:blipFill>
            <a:blip r:embed="rId39">
              <a:extLst>
                <a:ext uri="{96DAC541-7B7A-43D3-8B79-37D633B846F1}">
                  <asvg:svgBlip xmlns:asvg="http://schemas.microsoft.com/office/drawing/2016/SVG/main" r:embed="rId4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5" name="Freeform 25"/>
          <p:cNvSpPr/>
          <p:nvPr/>
        </p:nvSpPr>
        <p:spPr>
          <a:xfrm>
            <a:off x="17484768" y="9415409"/>
            <a:ext cx="1283418" cy="1743183"/>
          </a:xfrm>
          <a:custGeom>
            <a:avLst/>
            <a:gdLst/>
            <a:ahLst/>
            <a:cxnLst/>
            <a:rect l="l" t="t" r="r" b="b"/>
            <a:pathLst>
              <a:path w="1283418" h="1743183">
                <a:moveTo>
                  <a:pt x="0" y="0"/>
                </a:moveTo>
                <a:lnTo>
                  <a:pt x="1283419" y="0"/>
                </a:lnTo>
                <a:lnTo>
                  <a:pt x="1283419" y="1743182"/>
                </a:lnTo>
                <a:lnTo>
                  <a:pt x="0" y="1743182"/>
                </a:lnTo>
                <a:lnTo>
                  <a:pt x="0" y="0"/>
                </a:lnTo>
                <a:close/>
              </a:path>
            </a:pathLst>
          </a:custGeom>
          <a:blipFill>
            <a:blip r:embed="rId39">
              <a:extLst>
                <a:ext uri="{96DAC541-7B7A-43D3-8B79-37D633B846F1}">
                  <asvg:svgBlip xmlns:asvg="http://schemas.microsoft.com/office/drawing/2016/SVG/main" r:embed="rId4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6" name="Freeform 26"/>
          <p:cNvSpPr/>
          <p:nvPr/>
        </p:nvSpPr>
        <p:spPr>
          <a:xfrm>
            <a:off x="17363517" y="267899"/>
            <a:ext cx="610232" cy="369953"/>
          </a:xfrm>
          <a:custGeom>
            <a:avLst/>
            <a:gdLst/>
            <a:ahLst/>
            <a:cxnLst/>
            <a:rect l="l" t="t" r="r" b="b"/>
            <a:pathLst>
              <a:path w="610232" h="369953">
                <a:moveTo>
                  <a:pt x="0" y="0"/>
                </a:moveTo>
                <a:lnTo>
                  <a:pt x="610232" y="0"/>
                </a:lnTo>
                <a:lnTo>
                  <a:pt x="610232" y="369953"/>
                </a:lnTo>
                <a:lnTo>
                  <a:pt x="0" y="369953"/>
                </a:lnTo>
                <a:lnTo>
                  <a:pt x="0" y="0"/>
                </a:lnTo>
                <a:close/>
              </a:path>
            </a:pathLst>
          </a:custGeom>
          <a:blipFill>
            <a:blip r:embed="rId41">
              <a:extLst>
                <a:ext uri="{96DAC541-7B7A-43D3-8B79-37D633B846F1}">
                  <asvg:svgBlip xmlns:asvg="http://schemas.microsoft.com/office/drawing/2016/SVG/main" r:embed="rId4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7" name="Freeform 27"/>
          <p:cNvSpPr/>
          <p:nvPr/>
        </p:nvSpPr>
        <p:spPr>
          <a:xfrm>
            <a:off x="418468" y="9617213"/>
            <a:ext cx="610232" cy="369953"/>
          </a:xfrm>
          <a:custGeom>
            <a:avLst/>
            <a:gdLst/>
            <a:ahLst/>
            <a:cxnLst/>
            <a:rect l="l" t="t" r="r" b="b"/>
            <a:pathLst>
              <a:path w="610232" h="369953">
                <a:moveTo>
                  <a:pt x="0" y="0"/>
                </a:moveTo>
                <a:lnTo>
                  <a:pt x="610232" y="0"/>
                </a:lnTo>
                <a:lnTo>
                  <a:pt x="610232" y="369953"/>
                </a:lnTo>
                <a:lnTo>
                  <a:pt x="0" y="369953"/>
                </a:lnTo>
                <a:lnTo>
                  <a:pt x="0" y="0"/>
                </a:lnTo>
                <a:close/>
              </a:path>
            </a:pathLst>
          </a:custGeom>
          <a:blipFill>
            <a:blip r:embed="rId41">
              <a:extLst>
                <a:ext uri="{96DAC541-7B7A-43D3-8B79-37D633B846F1}">
                  <asvg:svgBlip xmlns:asvg="http://schemas.microsoft.com/office/drawing/2016/SVG/main" r:embed="rId4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8" name="TextBox 28"/>
          <p:cNvSpPr txBox="1"/>
          <p:nvPr/>
        </p:nvSpPr>
        <p:spPr>
          <a:xfrm>
            <a:off x="6728846" y="2541587"/>
            <a:ext cx="4635239" cy="2114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1">
                <a:solidFill>
                  <a:srgbClr val="3C4C5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Our  python notebook Workflow From Exploration to visualization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2041421" y="590227"/>
            <a:ext cx="3381891" cy="4621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43"/>
              </a:lnSpc>
            </a:pPr>
            <a:r>
              <a:rPr lang="en-US" sz="2745" b="1">
                <a:solidFill>
                  <a:srgbClr val="3C4C5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python notebook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3974916" y="2848029"/>
            <a:ext cx="2970955" cy="464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780"/>
              </a:lnSpc>
            </a:pPr>
            <a:r>
              <a:rPr lang="en-US" sz="2700" b="1">
                <a:solidFill>
                  <a:srgbClr val="3C4C5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Resolution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2916805" y="5268310"/>
            <a:ext cx="4567963" cy="464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780"/>
              </a:lnSpc>
            </a:pPr>
            <a:r>
              <a:rPr lang="en-US" sz="2700" b="1">
                <a:solidFill>
                  <a:srgbClr val="3C4C5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Testing and Verification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308839" y="691754"/>
            <a:ext cx="530759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 b="1">
                <a:solidFill>
                  <a:srgbClr val="3C4C5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01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7259300" y="2916609"/>
            <a:ext cx="530759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b="1">
                <a:solidFill>
                  <a:srgbClr val="3C4C5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06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6463161" y="691754"/>
            <a:ext cx="530759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 b="1">
                <a:solidFill>
                  <a:srgbClr val="3C4C5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05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572567" y="2977617"/>
            <a:ext cx="530759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 b="1">
                <a:solidFill>
                  <a:srgbClr val="3C4C5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02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7595718" y="5336889"/>
            <a:ext cx="530759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b="1">
                <a:solidFill>
                  <a:srgbClr val="3C4C5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07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837947" y="7312038"/>
            <a:ext cx="530759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 b="1">
                <a:solidFill>
                  <a:srgbClr val="3C4C5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04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380038" y="5273655"/>
            <a:ext cx="530759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 b="1">
                <a:solidFill>
                  <a:srgbClr val="3C4C5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03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6899991" y="7287273"/>
            <a:ext cx="530759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b="1">
                <a:solidFill>
                  <a:srgbClr val="3C4C5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08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216442" y="2857554"/>
            <a:ext cx="3724125" cy="9143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79"/>
              </a:lnSpc>
            </a:pPr>
            <a:r>
              <a:rPr lang="en-US" sz="2628" b="1">
                <a:solidFill>
                  <a:srgbClr val="3C4C5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Importing libraries ,Dataset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1176177" y="5229840"/>
            <a:ext cx="2970955" cy="464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80"/>
              </a:lnSpc>
            </a:pPr>
            <a:r>
              <a:rPr lang="en-US" sz="2700" b="1">
                <a:solidFill>
                  <a:srgbClr val="3C4C5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Data Exploration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13510017" y="7319606"/>
            <a:ext cx="3218524" cy="464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780"/>
              </a:lnSpc>
            </a:pPr>
            <a:r>
              <a:rPr lang="en-US" sz="2700" b="1">
                <a:solidFill>
                  <a:srgbClr val="3C4C5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Data visualiziation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1585780" y="1165963"/>
            <a:ext cx="3692215" cy="763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80"/>
              </a:lnSpc>
            </a:pPr>
            <a:r>
              <a:rPr lang="en-US" sz="2200">
                <a:solidFill>
                  <a:srgbClr val="4F4F59"/>
                </a:solidFill>
                <a:latin typeface="Canva Sans"/>
                <a:ea typeface="Canva Sans"/>
                <a:cs typeface="Canva Sans"/>
                <a:sym typeface="Canva Sans"/>
              </a:rPr>
              <a:t>creating python notebook for our data set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14093283" y="3335757"/>
            <a:ext cx="4155424" cy="18658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 rtl="1">
              <a:lnSpc>
                <a:spcPts val="2755"/>
              </a:lnSpc>
            </a:pPr>
            <a:r>
              <a:rPr lang="en-US" sz="1968">
                <a:solidFill>
                  <a:srgbClr val="4F4F59"/>
                </a:solidFill>
                <a:latin typeface="Canva Sans"/>
                <a:ea typeface="Canva Sans"/>
                <a:cs typeface="Canva Sans"/>
                <a:sym typeface="Canva Sans"/>
              </a:rPr>
              <a:t>check columns name</a:t>
            </a:r>
          </a:p>
          <a:p>
            <a:pPr algn="l" rtl="1">
              <a:lnSpc>
                <a:spcPts val="2856"/>
              </a:lnSpc>
            </a:pPr>
            <a:r>
              <a:rPr lang="ar-EG" sz="2040">
                <a:solidFill>
                  <a:srgbClr val="4F4F59"/>
                </a:solidFill>
                <a:latin typeface="Canva Sans"/>
                <a:ea typeface="Canva Sans"/>
                <a:cs typeface="Canva Sans"/>
                <a:sym typeface="Canva Sans"/>
                <a:rtl/>
              </a:rPr>
              <a:t>      </a:t>
            </a:r>
            <a:r>
              <a:rPr lang="en-US" sz="2040">
                <a:solidFill>
                  <a:srgbClr val="4F4F59"/>
                </a:solidFill>
                <a:latin typeface="Canva Sans"/>
                <a:ea typeface="Canva Sans"/>
                <a:cs typeface="Canva Sans"/>
                <a:sym typeface="Canva Sans"/>
              </a:rPr>
              <a:t>renaming of some columns</a:t>
            </a:r>
          </a:p>
          <a:p>
            <a:pPr algn="l" rtl="1">
              <a:lnSpc>
                <a:spcPts val="2856"/>
              </a:lnSpc>
            </a:pPr>
            <a:r>
              <a:rPr lang="en-US" sz="2040">
                <a:solidFill>
                  <a:srgbClr val="4F4F59"/>
                </a:solidFill>
                <a:latin typeface="Canva Sans"/>
                <a:ea typeface="Canva Sans"/>
                <a:cs typeface="Canva Sans"/>
                <a:sym typeface="Canva Sans"/>
              </a:rPr>
              <a:t>adding column</a:t>
            </a:r>
          </a:p>
          <a:p>
            <a:pPr algn="l" rtl="1">
              <a:lnSpc>
                <a:spcPts val="2856"/>
              </a:lnSpc>
            </a:pPr>
            <a:r>
              <a:rPr lang="en-US" sz="2040">
                <a:solidFill>
                  <a:srgbClr val="4F4F59"/>
                </a:solidFill>
                <a:latin typeface="Canva Sans"/>
                <a:ea typeface="Canva Sans"/>
                <a:cs typeface="Canva Sans"/>
                <a:sym typeface="Canva Sans"/>
              </a:rPr>
              <a:t>count some data values</a:t>
            </a:r>
          </a:p>
          <a:p>
            <a:pPr algn="l" rtl="1">
              <a:lnSpc>
                <a:spcPts val="3657"/>
              </a:lnSpc>
            </a:pPr>
            <a:endParaRPr lang="en-US" sz="2040">
              <a:solidFill>
                <a:srgbClr val="4F4F59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45" name="TextBox 45"/>
          <p:cNvSpPr txBox="1"/>
          <p:nvPr/>
        </p:nvSpPr>
        <p:spPr>
          <a:xfrm>
            <a:off x="13601673" y="5904687"/>
            <a:ext cx="3727569" cy="3892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220"/>
              </a:lnSpc>
            </a:pPr>
            <a:r>
              <a:rPr lang="en-US" sz="2300">
                <a:solidFill>
                  <a:srgbClr val="4F4F59"/>
                </a:solidFill>
                <a:latin typeface="Canva Sans"/>
                <a:ea typeface="Canva Sans"/>
                <a:cs typeface="Canva Sans"/>
                <a:sym typeface="Canva Sans"/>
              </a:rPr>
              <a:t>check cleaned  dataset 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910797" y="3851373"/>
            <a:ext cx="3787296" cy="7893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20"/>
              </a:lnSpc>
            </a:pPr>
            <a:r>
              <a:rPr lang="en-US" sz="2300">
                <a:solidFill>
                  <a:srgbClr val="4F4F59"/>
                </a:solidFill>
                <a:latin typeface="Canva Sans"/>
                <a:ea typeface="Canva Sans"/>
                <a:cs typeface="Canva Sans"/>
                <a:sym typeface="Canva Sans"/>
              </a:rPr>
              <a:t>import pandas,matplotlip,</a:t>
            </a:r>
          </a:p>
          <a:p>
            <a:pPr algn="l">
              <a:lnSpc>
                <a:spcPts val="3220"/>
              </a:lnSpc>
            </a:pPr>
            <a:r>
              <a:rPr lang="en-US" sz="2300">
                <a:solidFill>
                  <a:srgbClr val="4F4F59"/>
                </a:solidFill>
                <a:latin typeface="Canva Sans"/>
                <a:ea typeface="Canva Sans"/>
                <a:cs typeface="Canva Sans"/>
                <a:sym typeface="Canva Sans"/>
              </a:rPr>
              <a:t>seaborn Dataset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783208" y="5769146"/>
            <a:ext cx="3619364" cy="7976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84"/>
              </a:lnSpc>
            </a:pPr>
            <a:r>
              <a:rPr lang="en-US" sz="2346">
                <a:solidFill>
                  <a:srgbClr val="4F4F59"/>
                </a:solidFill>
                <a:latin typeface="Canva Sans"/>
                <a:ea typeface="Canva Sans"/>
                <a:cs typeface="Canva Sans"/>
                <a:sym typeface="Canva Sans"/>
              </a:rPr>
              <a:t>check Data shape ,Head ,tail and info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13799363" y="7856139"/>
            <a:ext cx="3564154" cy="1189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 rtl="1">
              <a:lnSpc>
                <a:spcPts val="3220"/>
              </a:lnSpc>
            </a:pPr>
            <a:r>
              <a:rPr lang="en-US" sz="2300">
                <a:solidFill>
                  <a:srgbClr val="4F4F59"/>
                </a:solidFill>
                <a:latin typeface="Canva Sans"/>
                <a:ea typeface="Canva Sans"/>
                <a:cs typeface="Canva Sans"/>
                <a:sym typeface="Canva Sans"/>
              </a:rPr>
              <a:t>creating some charts to visualize the data with a diffrent charts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1574218" y="7243458"/>
            <a:ext cx="2970955" cy="464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80"/>
              </a:lnSpc>
            </a:pPr>
            <a:r>
              <a:rPr lang="en-US" sz="2700" b="1">
                <a:solidFill>
                  <a:srgbClr val="3C4C5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Investigation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1868842" y="7838359"/>
            <a:ext cx="2970955" cy="12344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60"/>
              </a:lnSpc>
            </a:pPr>
            <a:r>
              <a:rPr lang="en-US" sz="2400">
                <a:solidFill>
                  <a:srgbClr val="4F4F59"/>
                </a:solidFill>
                <a:latin typeface="Canva Sans"/>
                <a:ea typeface="Canva Sans"/>
                <a:cs typeface="Canva Sans"/>
                <a:sym typeface="Canva Sans"/>
              </a:rPr>
              <a:t>check Nulls dupplicates</a:t>
            </a:r>
          </a:p>
          <a:p>
            <a:pPr algn="l">
              <a:lnSpc>
                <a:spcPts val="3360"/>
              </a:lnSpc>
            </a:pPr>
            <a:r>
              <a:rPr lang="en-US" sz="2400">
                <a:solidFill>
                  <a:srgbClr val="4F4F59"/>
                </a:solidFill>
                <a:latin typeface="Canva Sans"/>
                <a:ea typeface="Canva Sans"/>
                <a:cs typeface="Canva Sans"/>
                <a:sym typeface="Canva Sans"/>
              </a:rPr>
              <a:t> missing values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13095781" y="640786"/>
            <a:ext cx="3075214" cy="4791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2"/>
              </a:lnSpc>
            </a:pPr>
            <a:r>
              <a:rPr lang="en-US" sz="2794" b="1">
                <a:solidFill>
                  <a:srgbClr val="3C4C5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Data describtion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13715309" y="1191950"/>
            <a:ext cx="2970955" cy="15894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20"/>
              </a:lnSpc>
            </a:pPr>
            <a:r>
              <a:rPr lang="en-US" sz="2300">
                <a:solidFill>
                  <a:srgbClr val="4F4F59"/>
                </a:solidFill>
                <a:latin typeface="Canva Sans"/>
                <a:ea typeface="Canva Sans"/>
                <a:cs typeface="Canva Sans"/>
                <a:sym typeface="Canva Sans"/>
              </a:rPr>
              <a:t>check quantiles </a:t>
            </a:r>
          </a:p>
          <a:p>
            <a:pPr algn="l">
              <a:lnSpc>
                <a:spcPts val="3220"/>
              </a:lnSpc>
            </a:pPr>
            <a:r>
              <a:rPr lang="en-US" sz="2300">
                <a:solidFill>
                  <a:srgbClr val="4F4F59"/>
                </a:solidFill>
                <a:latin typeface="Canva Sans"/>
                <a:ea typeface="Canva Sans"/>
                <a:cs typeface="Canva Sans"/>
                <a:sym typeface="Canva Sans"/>
              </a:rPr>
              <a:t>IQR</a:t>
            </a:r>
          </a:p>
          <a:p>
            <a:pPr algn="l">
              <a:lnSpc>
                <a:spcPts val="3220"/>
              </a:lnSpc>
            </a:pPr>
            <a:r>
              <a:rPr lang="en-US" sz="2300">
                <a:solidFill>
                  <a:srgbClr val="4F4F59"/>
                </a:solidFill>
                <a:latin typeface="Canva Sans"/>
                <a:ea typeface="Canva Sans"/>
                <a:cs typeface="Canva Sans"/>
                <a:sym typeface="Canva Sans"/>
              </a:rPr>
              <a:t>outliers</a:t>
            </a:r>
          </a:p>
          <a:p>
            <a:pPr algn="l">
              <a:lnSpc>
                <a:spcPts val="3220"/>
              </a:lnSpc>
            </a:pPr>
            <a:r>
              <a:rPr lang="en-US" sz="2300">
                <a:solidFill>
                  <a:srgbClr val="4F4F59"/>
                </a:solidFill>
                <a:latin typeface="Canva Sans"/>
                <a:ea typeface="Canva Sans"/>
                <a:cs typeface="Canva Sans"/>
                <a:sym typeface="Canva Sans"/>
              </a:rPr>
              <a:t>unique data</a:t>
            </a:r>
          </a:p>
        </p:txBody>
      </p:sp>
      <p:sp>
        <p:nvSpPr>
          <p:cNvPr id="53" name="Freeform 53"/>
          <p:cNvSpPr/>
          <p:nvPr/>
        </p:nvSpPr>
        <p:spPr>
          <a:xfrm>
            <a:off x="11827523" y="1189893"/>
            <a:ext cx="784202" cy="809625"/>
          </a:xfrm>
          <a:custGeom>
            <a:avLst/>
            <a:gdLst/>
            <a:ahLst/>
            <a:cxnLst/>
            <a:rect l="l" t="t" r="r" b="b"/>
            <a:pathLst>
              <a:path w="784202" h="809625">
                <a:moveTo>
                  <a:pt x="0" y="0"/>
                </a:moveTo>
                <a:lnTo>
                  <a:pt x="784202" y="0"/>
                </a:lnTo>
                <a:lnTo>
                  <a:pt x="784202" y="809625"/>
                </a:lnTo>
                <a:lnTo>
                  <a:pt x="0" y="809625"/>
                </a:lnTo>
                <a:lnTo>
                  <a:pt x="0" y="0"/>
                </a:lnTo>
                <a:close/>
              </a:path>
            </a:pathLst>
          </a:custGeom>
          <a:blipFill>
            <a:blip r:embed="rId43">
              <a:extLst>
                <a:ext uri="{96DAC541-7B7A-43D3-8B79-37D633B846F1}">
                  <asvg:svgBlip xmlns:asvg="http://schemas.microsoft.com/office/drawing/2016/SVG/main" r:embed="rId44"/>
                </a:ext>
              </a:extLst>
            </a:blip>
            <a:stretch>
              <a:fillRect l="-2575" t="-1412" r="-3409" b="-1244"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1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858835" y="3368618"/>
            <a:ext cx="4252733" cy="1224437"/>
            <a:chOff x="0" y="0"/>
            <a:chExt cx="1040817" cy="29967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40817" cy="299670"/>
            </a:xfrm>
            <a:custGeom>
              <a:avLst/>
              <a:gdLst/>
              <a:ahLst/>
              <a:cxnLst/>
              <a:rect l="l" t="t" r="r" b="b"/>
              <a:pathLst>
                <a:path w="1040817" h="299670">
                  <a:moveTo>
                    <a:pt x="780612" y="0"/>
                  </a:moveTo>
                  <a:lnTo>
                    <a:pt x="0" y="0"/>
                  </a:lnTo>
                  <a:lnTo>
                    <a:pt x="0" y="299670"/>
                  </a:lnTo>
                  <a:lnTo>
                    <a:pt x="780612" y="299670"/>
                  </a:lnTo>
                  <a:lnTo>
                    <a:pt x="1040817" y="149835"/>
                  </a:lnTo>
                  <a:lnTo>
                    <a:pt x="780612" y="0"/>
                  </a:lnTo>
                  <a:close/>
                </a:path>
              </a:pathLst>
            </a:custGeom>
            <a:gradFill rotWithShape="1">
              <a:gsLst>
                <a:gs pos="0">
                  <a:srgbClr val="0CC0DF">
                    <a:alpha val="100000"/>
                  </a:srgbClr>
                </a:gs>
                <a:gs pos="100000">
                  <a:srgbClr val="FFDE59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894452" cy="3758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599"/>
                </a:lnSpc>
              </a:pPr>
              <a:r>
                <a:rPr lang="en-US" sz="3999" b="1" spc="119">
                  <a:solidFill>
                    <a:srgbClr val="993434"/>
                  </a:solidFill>
                  <a:latin typeface="Aileron Ultra-Bold"/>
                  <a:ea typeface="Aileron Ultra-Bold"/>
                  <a:cs typeface="Aileron Ultra-Bold"/>
                  <a:sym typeface="Aileron Ultra-Bold"/>
                </a:rPr>
                <a:t>1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1443058" y="3368618"/>
            <a:ext cx="4580174" cy="1224437"/>
            <a:chOff x="0" y="0"/>
            <a:chExt cx="1206301" cy="32248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06301" cy="322486"/>
            </a:xfrm>
            <a:custGeom>
              <a:avLst/>
              <a:gdLst/>
              <a:ahLst/>
              <a:cxnLst/>
              <a:rect l="l" t="t" r="r" b="b"/>
              <a:pathLst>
                <a:path w="1206301" h="322486">
                  <a:moveTo>
                    <a:pt x="904726" y="0"/>
                  </a:moveTo>
                  <a:lnTo>
                    <a:pt x="0" y="0"/>
                  </a:lnTo>
                  <a:lnTo>
                    <a:pt x="0" y="322486"/>
                  </a:lnTo>
                  <a:lnTo>
                    <a:pt x="904726" y="322486"/>
                  </a:lnTo>
                  <a:lnTo>
                    <a:pt x="1206301" y="161243"/>
                  </a:lnTo>
                  <a:lnTo>
                    <a:pt x="904726" y="0"/>
                  </a:lnTo>
                  <a:close/>
                </a:path>
              </a:pathLst>
            </a:custGeom>
            <a:gradFill rotWithShape="1">
              <a:gsLst>
                <a:gs pos="0">
                  <a:srgbClr val="0CC0DF">
                    <a:alpha val="100000"/>
                  </a:srgbClr>
                </a:gs>
                <a:gs pos="100000">
                  <a:srgbClr val="FFDE59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76200"/>
              <a:ext cx="1036665" cy="3986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599"/>
                </a:lnSpc>
              </a:pPr>
              <a:r>
                <a:rPr lang="en-US" sz="3999" b="1" spc="119">
                  <a:solidFill>
                    <a:srgbClr val="993434"/>
                  </a:solidFill>
                  <a:latin typeface="Aileron Ultra-Bold"/>
                  <a:ea typeface="Aileron Ultra-Bold"/>
                  <a:cs typeface="Aileron Ultra-Bold"/>
                  <a:sym typeface="Aileron Ultra-Bold"/>
                </a:rPr>
                <a:t>2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 rot="-10800000">
            <a:off x="3858835" y="4924879"/>
            <a:ext cx="4252733" cy="4333421"/>
            <a:chOff x="0" y="0"/>
            <a:chExt cx="7620000" cy="7764576"/>
          </a:xfrm>
        </p:grpSpPr>
        <p:sp>
          <p:nvSpPr>
            <p:cNvPr id="9" name="Freeform 9"/>
            <p:cNvSpPr/>
            <p:nvPr/>
          </p:nvSpPr>
          <p:spPr>
            <a:xfrm>
              <a:off x="-1270" y="-2540"/>
              <a:ext cx="7623809" cy="7767116"/>
            </a:xfrm>
            <a:custGeom>
              <a:avLst/>
              <a:gdLst/>
              <a:ahLst/>
              <a:cxnLst/>
              <a:rect l="l" t="t" r="r" b="b"/>
              <a:pathLst>
                <a:path w="7623809" h="7767116">
                  <a:moveTo>
                    <a:pt x="3810" y="0"/>
                  </a:moveTo>
                  <a:lnTo>
                    <a:pt x="0" y="6876845"/>
                  </a:lnTo>
                  <a:lnTo>
                    <a:pt x="0" y="7234985"/>
                  </a:lnTo>
                  <a:lnTo>
                    <a:pt x="3591560" y="7237526"/>
                  </a:lnTo>
                  <a:lnTo>
                    <a:pt x="3810000" y="7767116"/>
                  </a:lnTo>
                  <a:lnTo>
                    <a:pt x="4028440" y="7237526"/>
                  </a:lnTo>
                  <a:lnTo>
                    <a:pt x="7620000" y="7240066"/>
                  </a:lnTo>
                  <a:lnTo>
                    <a:pt x="7620000" y="6881926"/>
                  </a:lnTo>
                  <a:lnTo>
                    <a:pt x="7623809" y="5080"/>
                  </a:lnTo>
                  <a:lnTo>
                    <a:pt x="3810" y="0"/>
                  </a:lnTo>
                  <a:close/>
                </a:path>
              </a:pathLst>
            </a:custGeom>
            <a:solidFill>
              <a:srgbClr val="D3D92B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" name="Group 10"/>
          <p:cNvGrpSpPr/>
          <p:nvPr/>
        </p:nvGrpSpPr>
        <p:grpSpPr>
          <a:xfrm rot="-10800000">
            <a:off x="11408244" y="4924879"/>
            <a:ext cx="4614988" cy="4333421"/>
            <a:chOff x="0" y="0"/>
            <a:chExt cx="7620000" cy="7155092"/>
          </a:xfrm>
        </p:grpSpPr>
        <p:sp>
          <p:nvSpPr>
            <p:cNvPr id="11" name="Freeform 11"/>
            <p:cNvSpPr/>
            <p:nvPr/>
          </p:nvSpPr>
          <p:spPr>
            <a:xfrm>
              <a:off x="-1270" y="-2540"/>
              <a:ext cx="7623809" cy="7157632"/>
            </a:xfrm>
            <a:custGeom>
              <a:avLst/>
              <a:gdLst/>
              <a:ahLst/>
              <a:cxnLst/>
              <a:rect l="l" t="t" r="r" b="b"/>
              <a:pathLst>
                <a:path w="7623809" h="7157632">
                  <a:moveTo>
                    <a:pt x="3810" y="0"/>
                  </a:moveTo>
                  <a:lnTo>
                    <a:pt x="0" y="6267361"/>
                  </a:lnTo>
                  <a:lnTo>
                    <a:pt x="0" y="6625502"/>
                  </a:lnTo>
                  <a:lnTo>
                    <a:pt x="3591560" y="6628042"/>
                  </a:lnTo>
                  <a:lnTo>
                    <a:pt x="3810000" y="7157632"/>
                  </a:lnTo>
                  <a:lnTo>
                    <a:pt x="4028440" y="6628042"/>
                  </a:lnTo>
                  <a:lnTo>
                    <a:pt x="7620000" y="6630582"/>
                  </a:lnTo>
                  <a:lnTo>
                    <a:pt x="7620000" y="6272442"/>
                  </a:lnTo>
                  <a:lnTo>
                    <a:pt x="7623809" y="5080"/>
                  </a:lnTo>
                  <a:lnTo>
                    <a:pt x="3810" y="0"/>
                  </a:lnTo>
                  <a:close/>
                </a:path>
              </a:pathLst>
            </a:custGeom>
            <a:solidFill>
              <a:srgbClr val="D3D92B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4358617" y="5970724"/>
            <a:ext cx="2884708" cy="1595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04"/>
              </a:lnSpc>
            </a:pPr>
            <a:r>
              <a:rPr lang="en-US" sz="2431" b="1" spc="38">
                <a:solidFill>
                  <a:srgbClr val="100F0D"/>
                </a:solidFill>
                <a:latin typeface="Aileron Bold"/>
                <a:ea typeface="Aileron Bold"/>
                <a:cs typeface="Aileron Bold"/>
                <a:sym typeface="Aileron Bold"/>
              </a:rPr>
              <a:t>1-Visualization </a:t>
            </a:r>
          </a:p>
          <a:p>
            <a:pPr algn="l">
              <a:lnSpc>
                <a:spcPts val="4304"/>
              </a:lnSpc>
            </a:pPr>
            <a:r>
              <a:rPr lang="en-US" sz="2431" b="1" spc="38">
                <a:solidFill>
                  <a:srgbClr val="100F0D"/>
                </a:solidFill>
                <a:latin typeface="Aileron Bold"/>
                <a:ea typeface="Aileron Bold"/>
                <a:cs typeface="Aileron Bold"/>
                <a:sym typeface="Aileron Bold"/>
              </a:rPr>
              <a:t>of data</a:t>
            </a:r>
          </a:p>
          <a:p>
            <a:pPr marL="0" lvl="0" indent="0" algn="l">
              <a:lnSpc>
                <a:spcPts val="4304"/>
              </a:lnSpc>
            </a:pPr>
            <a:r>
              <a:rPr lang="en-US" sz="2431" b="1" spc="38">
                <a:solidFill>
                  <a:srgbClr val="100F0D"/>
                </a:solidFill>
                <a:latin typeface="Aileron Bold"/>
                <a:ea typeface="Aileron Bold"/>
                <a:cs typeface="Aileron Bold"/>
                <a:sym typeface="Aileron Bold"/>
              </a:rPr>
              <a:t>2- Relationships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786979" y="5772399"/>
            <a:ext cx="4236252" cy="24198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98"/>
              </a:lnSpc>
            </a:pPr>
            <a:r>
              <a:rPr lang="en-US" sz="2389" b="1" spc="71">
                <a:solidFill>
                  <a:srgbClr val="100F0D"/>
                </a:solidFill>
                <a:latin typeface="Aileron Bold"/>
                <a:ea typeface="Aileron Bold"/>
                <a:cs typeface="Aileron Bold"/>
                <a:sym typeface="Aileron Bold"/>
              </a:rPr>
              <a:t>Classification of Questions according to different points of view .</a:t>
            </a:r>
          </a:p>
          <a:p>
            <a:pPr algn="l">
              <a:lnSpc>
                <a:spcPts val="4116"/>
              </a:lnSpc>
            </a:pPr>
            <a:r>
              <a:rPr lang="en-US" sz="2589" b="1" spc="77">
                <a:solidFill>
                  <a:srgbClr val="100F0D"/>
                </a:solidFill>
                <a:latin typeface="Aileron Bold"/>
                <a:ea typeface="Aileron Bold"/>
                <a:cs typeface="Aileron Bold"/>
                <a:sym typeface="Aileron Bold"/>
              </a:rPr>
              <a:t>(four points of view)</a:t>
            </a:r>
          </a:p>
          <a:p>
            <a:pPr marL="0" lvl="0" indent="0" algn="l">
              <a:lnSpc>
                <a:spcPts val="4116"/>
              </a:lnSpc>
            </a:pPr>
            <a:endParaRPr lang="en-US" sz="2589" b="1" spc="77">
              <a:solidFill>
                <a:srgbClr val="100F0D"/>
              </a:solidFill>
              <a:latin typeface="Aileron Bold"/>
              <a:ea typeface="Aileron Bold"/>
              <a:cs typeface="Aileron Bold"/>
              <a:sym typeface="Aileron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4933591" y="310260"/>
            <a:ext cx="8420818" cy="21950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665"/>
              </a:lnSpc>
            </a:pPr>
            <a:r>
              <a:rPr lang="en-US" sz="8332" b="1">
                <a:solidFill>
                  <a:srgbClr val="993434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week 2 </a:t>
            </a:r>
          </a:p>
          <a:p>
            <a:pPr algn="ctr">
              <a:lnSpc>
                <a:spcPts val="5706"/>
              </a:lnSpc>
            </a:pPr>
            <a:r>
              <a:rPr lang="en-US" sz="4076" b="1">
                <a:solidFill>
                  <a:srgbClr val="100F0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Analysis Questions phase</a:t>
            </a:r>
          </a:p>
        </p:txBody>
      </p:sp>
      <p:sp>
        <p:nvSpPr>
          <p:cNvPr id="15" name="AutoShape 15"/>
          <p:cNvSpPr/>
          <p:nvPr/>
        </p:nvSpPr>
        <p:spPr>
          <a:xfrm>
            <a:off x="8842081" y="7069760"/>
            <a:ext cx="2214384" cy="4366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1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263405" y="1593049"/>
            <a:ext cx="5761191" cy="5761191"/>
          </a:xfrm>
          <a:custGeom>
            <a:avLst/>
            <a:gdLst/>
            <a:ahLst/>
            <a:cxnLst/>
            <a:rect l="l" t="t" r="r" b="b"/>
            <a:pathLst>
              <a:path w="5761191" h="5761191">
                <a:moveTo>
                  <a:pt x="0" y="0"/>
                </a:moveTo>
                <a:lnTo>
                  <a:pt x="5761190" y="0"/>
                </a:lnTo>
                <a:lnTo>
                  <a:pt x="5761190" y="5761190"/>
                </a:lnTo>
                <a:lnTo>
                  <a:pt x="0" y="57611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227883" y="3677806"/>
            <a:ext cx="5635471" cy="7958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75"/>
              </a:lnSpc>
              <a:spcBef>
                <a:spcPct val="0"/>
              </a:spcBef>
            </a:pPr>
            <a:r>
              <a:rPr lang="en-US" sz="233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1. How does gender distribution correlate with product purchases?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2175878" y="3483062"/>
            <a:ext cx="5866018" cy="1933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14"/>
              </a:lnSpc>
              <a:spcBef>
                <a:spcPct val="0"/>
              </a:spcBef>
            </a:pPr>
            <a:endParaRPr/>
          </a:p>
          <a:p>
            <a:pPr algn="ctr">
              <a:lnSpc>
                <a:spcPts val="3114"/>
              </a:lnSpc>
              <a:spcBef>
                <a:spcPct val="0"/>
              </a:spcBef>
            </a:pPr>
            <a:r>
              <a:rPr lang="en-US" sz="2224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2. Are customer age groups more likely to purchase a product from a specific product category than others?</a:t>
            </a:r>
          </a:p>
          <a:p>
            <a:pPr algn="ctr">
              <a:lnSpc>
                <a:spcPts val="3114"/>
              </a:lnSpc>
              <a:spcBef>
                <a:spcPct val="0"/>
              </a:spcBef>
            </a:pPr>
            <a:endParaRPr lang="en-US" sz="2224" b="1">
              <a:solidFill>
                <a:srgbClr val="000000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6644864" y="8199515"/>
            <a:ext cx="5987472" cy="815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3. Top 3 product popularity based on location.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758019" y="3969292"/>
            <a:ext cx="4523194" cy="9039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02"/>
              </a:lnSpc>
              <a:spcBef>
                <a:spcPct val="0"/>
              </a:spcBef>
            </a:pPr>
            <a:r>
              <a:rPr lang="en-US" sz="5287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1-Customers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1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060562" y="2170101"/>
            <a:ext cx="7151014" cy="5190702"/>
          </a:xfrm>
          <a:custGeom>
            <a:avLst/>
            <a:gdLst/>
            <a:ahLst/>
            <a:cxnLst/>
            <a:rect l="l" t="t" r="r" b="b"/>
            <a:pathLst>
              <a:path w="7151014" h="5190702">
                <a:moveTo>
                  <a:pt x="0" y="0"/>
                </a:moveTo>
                <a:lnTo>
                  <a:pt x="7151014" y="0"/>
                </a:lnTo>
                <a:lnTo>
                  <a:pt x="7151014" y="5190702"/>
                </a:lnTo>
                <a:lnTo>
                  <a:pt x="0" y="51907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417" b="-4417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6261281" y="2412727"/>
            <a:ext cx="4823407" cy="4730060"/>
            <a:chOff x="0" y="0"/>
            <a:chExt cx="983606" cy="96457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83606" cy="964570"/>
            </a:xfrm>
            <a:custGeom>
              <a:avLst/>
              <a:gdLst/>
              <a:ahLst/>
              <a:cxnLst/>
              <a:rect l="l" t="t" r="r" b="b"/>
              <a:pathLst>
                <a:path w="983606" h="964570">
                  <a:moveTo>
                    <a:pt x="491803" y="0"/>
                  </a:moveTo>
                  <a:cubicBezTo>
                    <a:pt x="220188" y="0"/>
                    <a:pt x="0" y="215926"/>
                    <a:pt x="0" y="482285"/>
                  </a:cubicBezTo>
                  <a:cubicBezTo>
                    <a:pt x="0" y="748644"/>
                    <a:pt x="220188" y="964570"/>
                    <a:pt x="491803" y="964570"/>
                  </a:cubicBezTo>
                  <a:cubicBezTo>
                    <a:pt x="763418" y="964570"/>
                    <a:pt x="983606" y="748644"/>
                    <a:pt x="983606" y="482285"/>
                  </a:cubicBezTo>
                  <a:cubicBezTo>
                    <a:pt x="983606" y="215926"/>
                    <a:pt x="763418" y="0"/>
                    <a:pt x="491803" y="0"/>
                  </a:cubicBezTo>
                  <a:close/>
                </a:path>
              </a:pathLst>
            </a:custGeom>
            <a:solidFill>
              <a:srgbClr val="F2F1D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92213" y="14228"/>
              <a:ext cx="799180" cy="8599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299"/>
                </a:lnSpc>
              </a:pPr>
              <a:r>
                <a:rPr lang="en-US" sz="4499" b="1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2-Shipping and Logistics</a:t>
              </a: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0" y="2587944"/>
            <a:ext cx="5060562" cy="727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sz="21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1. What's the most used shipping method for each product category?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785886" y="2597469"/>
            <a:ext cx="5250991" cy="10620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89"/>
              </a:lnSpc>
              <a:spcBef>
                <a:spcPct val="0"/>
              </a:spcBef>
            </a:pPr>
            <a:r>
              <a:rPr lang="en-US" sz="2063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2. Are products with higher return rates associated with a specific shipping method?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0" y="6379518"/>
            <a:ext cx="5086801" cy="763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  <a:spcBef>
                <a:spcPct val="0"/>
              </a:spcBef>
            </a:pPr>
            <a:r>
              <a:rPr lang="en-US" sz="22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3. Which regions have the highest 'Shipping Costs?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617884" y="5588539"/>
            <a:ext cx="5418993" cy="17722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48"/>
              </a:lnSpc>
              <a:spcBef>
                <a:spcPct val="0"/>
              </a:spcBef>
            </a:pPr>
            <a:endParaRPr/>
          </a:p>
          <a:p>
            <a:pPr algn="ctr">
              <a:lnSpc>
                <a:spcPts val="2848"/>
              </a:lnSpc>
              <a:spcBef>
                <a:spcPct val="0"/>
              </a:spcBef>
            </a:pPr>
            <a:endParaRPr/>
          </a:p>
          <a:p>
            <a:pPr algn="ctr">
              <a:lnSpc>
                <a:spcPts val="2848"/>
              </a:lnSpc>
              <a:spcBef>
                <a:spcPct val="0"/>
              </a:spcBef>
            </a:pPr>
            <a:r>
              <a:rPr lang="en-US" sz="2034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4. What is the most cost-effective shipping method based on the average 'Shipping Cost'?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1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846633" y="449459"/>
            <a:ext cx="7921195" cy="9388083"/>
          </a:xfrm>
          <a:custGeom>
            <a:avLst/>
            <a:gdLst/>
            <a:ahLst/>
            <a:cxnLst/>
            <a:rect l="l" t="t" r="r" b="b"/>
            <a:pathLst>
              <a:path w="7921195" h="9388083">
                <a:moveTo>
                  <a:pt x="0" y="0"/>
                </a:moveTo>
                <a:lnTo>
                  <a:pt x="7921195" y="0"/>
                </a:lnTo>
                <a:lnTo>
                  <a:pt x="7921195" y="9388082"/>
                </a:lnTo>
                <a:lnTo>
                  <a:pt x="0" y="93880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028700" y="4888230"/>
            <a:ext cx="4263158" cy="7524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  <a:spcBef>
                <a:spcPct val="0"/>
              </a:spcBef>
            </a:pPr>
            <a:r>
              <a:rPr lang="en-US" sz="449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3-Product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7402797" y="213360"/>
            <a:ext cx="10395447" cy="815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1. What is the overall distribution of stock levels and the risk of stockouts for items with a Popularity Index 100?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344923" y="6982589"/>
            <a:ext cx="7914377" cy="1653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endParaRPr/>
          </a:p>
          <a:p>
            <a:pPr algn="ctr">
              <a:lnSpc>
                <a:spcPts val="3359"/>
              </a:lnSpc>
              <a:spcBef>
                <a:spcPct val="0"/>
              </a:spcBef>
            </a:pPr>
            <a:endParaRPr/>
          </a:p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5. Which categories have the highest return rate?</a:t>
            </a:r>
          </a:p>
          <a:p>
            <a:pPr algn="ctr">
              <a:lnSpc>
                <a:spcPts val="3359"/>
              </a:lnSpc>
              <a:spcBef>
                <a:spcPct val="0"/>
              </a:spcBef>
            </a:pPr>
            <a:endParaRPr lang="en-US" sz="2400" b="1">
              <a:solidFill>
                <a:srgbClr val="000000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8537361" y="2150745"/>
            <a:ext cx="8721939" cy="815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2. What are the Top 3 suppliers that supply the top 3 profitable products?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439230" y="4342477"/>
            <a:ext cx="7820070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3. What are each City's Trends By Category?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144000" y="6205349"/>
            <a:ext cx="9144000" cy="815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4.Which products perform best overall in sales and popularity?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703351" y="9441301"/>
            <a:ext cx="9316963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6. What is the Top product in each category?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1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553135" y="283350"/>
            <a:ext cx="12056185" cy="9720299"/>
          </a:xfrm>
          <a:custGeom>
            <a:avLst/>
            <a:gdLst/>
            <a:ahLst/>
            <a:cxnLst/>
            <a:rect l="l" t="t" r="r" b="b"/>
            <a:pathLst>
              <a:path w="12056185" h="9720299">
                <a:moveTo>
                  <a:pt x="0" y="0"/>
                </a:moveTo>
                <a:lnTo>
                  <a:pt x="12056185" y="0"/>
                </a:lnTo>
                <a:lnTo>
                  <a:pt x="12056185" y="9720300"/>
                </a:lnTo>
                <a:lnTo>
                  <a:pt x="0" y="97203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3553135" y="4333874"/>
            <a:ext cx="4093932" cy="15430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  <a:spcBef>
                <a:spcPct val="0"/>
              </a:spcBef>
            </a:pPr>
            <a:r>
              <a:rPr lang="en-US" sz="449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4-Sales and Revenue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9581227" y="557494"/>
            <a:ext cx="4105226" cy="17067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12"/>
              </a:lnSpc>
              <a:spcBef>
                <a:spcPct val="0"/>
              </a:spcBef>
            </a:pPr>
            <a:r>
              <a:rPr lang="en-US" sz="2437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How do discount, and tax rates affect overall revenue and profit margins?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918138" y="1076755"/>
            <a:ext cx="451723" cy="6629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59"/>
              </a:lnSpc>
              <a:spcBef>
                <a:spcPct val="0"/>
              </a:spcBef>
            </a:pPr>
            <a:r>
              <a:rPr lang="en-US" sz="389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1-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620057" y="4773930"/>
            <a:ext cx="466725" cy="6629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59"/>
              </a:lnSpc>
              <a:spcBef>
                <a:spcPct val="0"/>
              </a:spcBef>
            </a:pPr>
            <a:r>
              <a:rPr lang="en-US" sz="389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2-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647066" y="8467726"/>
            <a:ext cx="2972991" cy="6629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59"/>
              </a:lnSpc>
              <a:spcBef>
                <a:spcPct val="0"/>
              </a:spcBef>
            </a:pPr>
            <a:r>
              <a:rPr lang="en-US" sz="389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3-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633840" y="4508183"/>
            <a:ext cx="3776456" cy="12230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01"/>
              </a:lnSpc>
              <a:spcBef>
                <a:spcPct val="0"/>
              </a:spcBef>
            </a:pPr>
            <a:r>
              <a:rPr lang="en-US" sz="2357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How does the Seasonality impact the sales of specific products?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886680" y="8201026"/>
            <a:ext cx="3705383" cy="1653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1. Which customer groups (age, gender) contribute the most to revenue?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1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713095" y="4725564"/>
            <a:ext cx="14130917" cy="2232802"/>
            <a:chOff x="0" y="161925"/>
            <a:chExt cx="18841222" cy="2977070"/>
          </a:xfrm>
        </p:grpSpPr>
        <p:sp>
          <p:nvSpPr>
            <p:cNvPr id="3" name="TextBox 3"/>
            <p:cNvSpPr txBox="1"/>
            <p:nvPr/>
          </p:nvSpPr>
          <p:spPr>
            <a:xfrm>
              <a:off x="0" y="2516272"/>
              <a:ext cx="18841222" cy="6227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920"/>
                </a:lnSpc>
                <a:spcBef>
                  <a:spcPct val="0"/>
                </a:spcBef>
              </a:pPr>
              <a:endParaRPr dirty="0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161925"/>
              <a:ext cx="18841222" cy="28492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8284"/>
                </a:lnSpc>
              </a:pPr>
              <a:r>
                <a:rPr lang="en-US" sz="8284" b="1" i="1" dirty="0">
                  <a:solidFill>
                    <a:srgbClr val="B3B822"/>
                  </a:solidFill>
                  <a:latin typeface="Open Sans Bold Italics"/>
                  <a:ea typeface="Open Sans Bold Italics"/>
                  <a:cs typeface="Open Sans Bold Italics"/>
                  <a:sym typeface="Open Sans Bold Italics"/>
                </a:rPr>
                <a:t>F</a:t>
              </a:r>
              <a:r>
                <a:rPr lang="en-US" sz="8284" b="1" i="1" dirty="0">
                  <a:solidFill>
                    <a:srgbClr val="0B3759"/>
                  </a:solidFill>
                  <a:latin typeface="Open Sans Bold Italics"/>
                  <a:ea typeface="Open Sans Bold Italics"/>
                  <a:cs typeface="Open Sans Bold Italics"/>
                  <a:sym typeface="Open Sans Bold Italics"/>
                </a:rPr>
                <a:t>ORECASTING </a:t>
              </a:r>
              <a:r>
                <a:rPr lang="en-US" sz="8284" b="1" i="1" dirty="0">
                  <a:solidFill>
                    <a:srgbClr val="B3B822"/>
                  </a:solidFill>
                  <a:latin typeface="Open Sans Bold Italics"/>
                  <a:ea typeface="Open Sans Bold Italics"/>
                  <a:cs typeface="Open Sans Bold Italics"/>
                  <a:sym typeface="Open Sans Bold Italics"/>
                </a:rPr>
                <a:t>Q</a:t>
              </a:r>
              <a:r>
                <a:rPr lang="en-US" sz="8284" b="1" i="1" dirty="0">
                  <a:solidFill>
                    <a:srgbClr val="0B3759"/>
                  </a:solidFill>
                  <a:latin typeface="Open Sans Bold Italics"/>
                  <a:ea typeface="Open Sans Bold Italics"/>
                  <a:cs typeface="Open Sans Bold Italics"/>
                  <a:sym typeface="Open Sans Bold Italics"/>
                </a:rPr>
                <a:t>UESTIONS</a:t>
              </a:r>
            </a:p>
            <a:p>
              <a:pPr marL="0" lvl="0" indent="0" algn="l">
                <a:lnSpc>
                  <a:spcPts val="8284"/>
                </a:lnSpc>
              </a:pPr>
              <a:endParaRPr lang="en-US" sz="8284" b="1" i="1" dirty="0">
                <a:solidFill>
                  <a:srgbClr val="0B3759"/>
                </a:solidFill>
                <a:latin typeface="Open Sans Bold Italics"/>
                <a:ea typeface="Open Sans Bold Italics"/>
                <a:cs typeface="Open Sans Bold Italics"/>
                <a:sym typeface="Open Sans Bold Italics"/>
              </a:endParaRPr>
            </a:p>
          </p:txBody>
        </p:sp>
      </p:grpSp>
      <p:sp>
        <p:nvSpPr>
          <p:cNvPr id="5" name="Freeform 5"/>
          <p:cNvSpPr/>
          <p:nvPr/>
        </p:nvSpPr>
        <p:spPr>
          <a:xfrm>
            <a:off x="1242249" y="3864636"/>
            <a:ext cx="1548836" cy="3093730"/>
          </a:xfrm>
          <a:custGeom>
            <a:avLst/>
            <a:gdLst/>
            <a:ahLst/>
            <a:cxnLst/>
            <a:rect l="l" t="t" r="r" b="b"/>
            <a:pathLst>
              <a:path w="1548836" h="3093730">
                <a:moveTo>
                  <a:pt x="0" y="0"/>
                </a:moveTo>
                <a:lnTo>
                  <a:pt x="1548836" y="0"/>
                </a:lnTo>
                <a:lnTo>
                  <a:pt x="1548836" y="3093730"/>
                </a:lnTo>
                <a:lnTo>
                  <a:pt x="0" y="30937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8042748" y="2496206"/>
            <a:ext cx="3616375" cy="12848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479"/>
              </a:lnSpc>
              <a:spcBef>
                <a:spcPct val="0"/>
              </a:spcBef>
            </a:pPr>
            <a:r>
              <a:rPr lang="en-US" sz="5400" b="1" dirty="0">
                <a:solidFill>
                  <a:srgbClr val="993434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Week 3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1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657505" y="995967"/>
            <a:ext cx="10630495" cy="87615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49"/>
              </a:lnSpc>
            </a:pPr>
            <a:r>
              <a:rPr lang="en-US" sz="2891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1.How does tax rate impact sales over different customer locations?</a:t>
            </a:r>
          </a:p>
          <a:p>
            <a:pPr algn="l">
              <a:lnSpc>
                <a:spcPts val="5349"/>
              </a:lnSpc>
            </a:pPr>
            <a:endParaRPr lang="en-US" sz="2891" b="1" dirty="0">
              <a:solidFill>
                <a:srgbClr val="000000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  <a:p>
            <a:pPr algn="l">
              <a:lnSpc>
                <a:spcPts val="5349"/>
              </a:lnSpc>
            </a:pPr>
            <a:r>
              <a:rPr lang="en-US" sz="2891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2.  which regions will require higher shipping costs based on past </a:t>
            </a:r>
            <a:r>
              <a:rPr lang="en-US" sz="2891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purches</a:t>
            </a:r>
            <a:endParaRPr lang="en-US" sz="2891" b="1" dirty="0">
              <a:solidFill>
                <a:srgbClr val="000000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  <a:p>
            <a:pPr algn="l">
              <a:lnSpc>
                <a:spcPts val="5349"/>
              </a:lnSpc>
            </a:pPr>
            <a:endParaRPr lang="en-US" sz="2891" b="1" dirty="0">
              <a:solidFill>
                <a:srgbClr val="000000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  <a:p>
            <a:pPr algn="l">
              <a:lnSpc>
                <a:spcPts val="5349"/>
              </a:lnSpc>
            </a:pPr>
            <a:r>
              <a:rPr lang="en-US" sz="2891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3.  How does shipping cost vary across different customer locations over time?</a:t>
            </a:r>
          </a:p>
          <a:p>
            <a:pPr algn="l">
              <a:lnSpc>
                <a:spcPts val="5349"/>
              </a:lnSpc>
            </a:pPr>
            <a:endParaRPr lang="en-US" sz="2891" b="1" dirty="0">
              <a:solidFill>
                <a:srgbClr val="000000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  <a:p>
            <a:pPr marL="514350" indent="-514350" algn="l">
              <a:lnSpc>
                <a:spcPts val="5349"/>
              </a:lnSpc>
              <a:buAutoNum type="arabicPeriod" startAt="4"/>
            </a:pPr>
            <a:r>
              <a:rPr lang="en-US" sz="2891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Which products are likely to go out of stock soon based on current demand and stock levels?</a:t>
            </a:r>
          </a:p>
          <a:p>
            <a:pPr algn="l">
              <a:lnSpc>
                <a:spcPts val="5349"/>
              </a:lnSpc>
            </a:pPr>
            <a:r>
              <a:rPr lang="en-US" sz="10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  <a:hlinkClick r:id="rId2"/>
              </a:rPr>
              <a:t>https://public.tableau.com/views/Week3groupF/Dashboard1?:language=en-US&amp;:sid=&amp;:redirect=auth&amp;:display_count=n&amp;:origin=viz_share_link</a:t>
            </a:r>
            <a:endParaRPr lang="en-US" sz="1000" b="1" dirty="0">
              <a:solidFill>
                <a:srgbClr val="000000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  <a:p>
            <a:pPr algn="l">
              <a:lnSpc>
                <a:spcPts val="5349"/>
              </a:lnSpc>
            </a:pPr>
            <a:endParaRPr lang="en-US" sz="2891" b="1" dirty="0">
              <a:solidFill>
                <a:srgbClr val="000000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0" y="1028700"/>
            <a:ext cx="7526385" cy="7262961"/>
          </a:xfrm>
          <a:custGeom>
            <a:avLst/>
            <a:gdLst/>
            <a:ahLst/>
            <a:cxnLst/>
            <a:rect l="l" t="t" r="r" b="b"/>
            <a:pathLst>
              <a:path w="7526385" h="7262961">
                <a:moveTo>
                  <a:pt x="0" y="0"/>
                </a:moveTo>
                <a:lnTo>
                  <a:pt x="7526385" y="0"/>
                </a:lnTo>
                <a:lnTo>
                  <a:pt x="7526385" y="7262961"/>
                </a:lnTo>
                <a:lnTo>
                  <a:pt x="0" y="72629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582302" y="8811241"/>
            <a:ext cx="986962" cy="1138006"/>
          </a:xfrm>
          <a:custGeom>
            <a:avLst/>
            <a:gdLst/>
            <a:ahLst/>
            <a:cxnLst/>
            <a:rect l="l" t="t" r="r" b="b"/>
            <a:pathLst>
              <a:path w="986962" h="1138006">
                <a:moveTo>
                  <a:pt x="0" y="0"/>
                </a:moveTo>
                <a:lnTo>
                  <a:pt x="986962" y="0"/>
                </a:lnTo>
                <a:lnTo>
                  <a:pt x="986962" y="1138006"/>
                </a:lnTo>
                <a:lnTo>
                  <a:pt x="0" y="113800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8334904" y="-1378634"/>
            <a:ext cx="9569243" cy="17157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578"/>
              </a:lnSpc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812408" y="9186122"/>
            <a:ext cx="17091739" cy="7631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7"/>
              </a:lnSpc>
            </a:pPr>
            <a:r>
              <a:rPr lang="en-US" sz="2205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OUR DATASET </a:t>
            </a:r>
            <a:r>
              <a:rPr lang="en-US" sz="2205" b="1">
                <a:solidFill>
                  <a:srgbClr val="993434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DOSEN`T </a:t>
            </a:r>
            <a:r>
              <a:rPr lang="en-US" sz="2205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CONTAIN ANY DATE OR SERIES TIME SO </a:t>
            </a:r>
          </a:p>
          <a:p>
            <a:pPr algn="ctr">
              <a:lnSpc>
                <a:spcPts val="3087"/>
              </a:lnSpc>
              <a:spcBef>
                <a:spcPct val="0"/>
              </a:spcBef>
            </a:pPr>
            <a:r>
              <a:rPr lang="en-US" sz="2205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We Try To Obtain Questions Depend on Cost ,Stock Level ,Tax rate, and Customer Locations.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512</Words>
  <Application>Microsoft Office PowerPoint</Application>
  <PresentationFormat>Custom</PresentationFormat>
  <Paragraphs>98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8" baseType="lpstr">
      <vt:lpstr>Canva Sans Bold</vt:lpstr>
      <vt:lpstr>Open Sans Bold Italics</vt:lpstr>
      <vt:lpstr>Canva Sans</vt:lpstr>
      <vt:lpstr>Canva Sans Medium</vt:lpstr>
      <vt:lpstr>Aileron Ultra-Bold</vt:lpstr>
      <vt:lpstr>Calibri</vt:lpstr>
      <vt:lpstr>Arial</vt:lpstr>
      <vt:lpstr>Aileron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workflow week1 +week2</dc:title>
  <cp:lastModifiedBy>Safaa samy mohamed ali</cp:lastModifiedBy>
  <cp:revision>2</cp:revision>
  <dcterms:created xsi:type="dcterms:W3CDTF">2006-08-16T00:00:00Z</dcterms:created>
  <dcterms:modified xsi:type="dcterms:W3CDTF">2025-02-22T08:43:24Z</dcterms:modified>
  <dc:identifier>DAGd3X1AKjs</dc:identifier>
</cp:coreProperties>
</file>